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16" roundtripDataSignature="AMtx7mhjUbWFObIlEbS6GJNbm/HIbltc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6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C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/>
              <a:t>AGCID 2023</a:t>
            </a:r>
            <a:endParaRPr/>
          </a:p>
        </p:txBody>
      </p:sp>
      <p:sp>
        <p:nvSpPr>
          <p:cNvPr id="162" name="Google Shape;16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L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2400" lvl="0" marL="228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/>
          </a:p>
        </p:txBody>
      </p:sp>
      <p:sp>
        <p:nvSpPr>
          <p:cNvPr id="181" name="Google Shape;181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" name="Google Shape;18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a94ed811b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g28a94ed811b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8a94ed811b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g28a94ed811b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a94ed811b_1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8a94ed811b_1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28a94ed811b_1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8a94ed811b_1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8a94ed811b_1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28a94ed811b_1_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CL"/>
              <a:t>AGCID 2023</a:t>
            </a:r>
            <a:endParaRPr/>
          </a:p>
        </p:txBody>
      </p:sp>
      <p:sp>
        <p:nvSpPr>
          <p:cNvPr id="261" name="Google Shape;26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CL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7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7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" type="body"/>
          </p:nvPr>
        </p:nvSpPr>
        <p:spPr>
          <a:xfrm rot="5400000">
            <a:off x="1799434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9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9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9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p10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0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0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" type="body"/>
          </p:nvPr>
        </p:nvSpPr>
        <p:spPr>
          <a:xfrm>
            <a:off x="831851" y="458947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1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23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23"/>
          <p:cNvSpPr txBox="1"/>
          <p:nvPr>
            <p:ph idx="3" type="body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23"/>
          <p:cNvSpPr txBox="1"/>
          <p:nvPr>
            <p:ph idx="4" type="body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3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4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4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4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5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5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6"/>
          <p:cNvSpPr txBox="1"/>
          <p:nvPr>
            <p:ph idx="1" type="body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26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6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1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1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7"/>
          <p:cNvSpPr/>
          <p:nvPr>
            <p:ph idx="2" type="pic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27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7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7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8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8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8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/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9"/>
          <p:cNvSpPr txBox="1"/>
          <p:nvPr>
            <p:ph idx="1" type="body"/>
          </p:nvPr>
        </p:nvSpPr>
        <p:spPr>
          <a:xfrm rot="5400000">
            <a:off x="1799434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9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9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9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/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831851" y="458947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3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/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4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4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3" type="body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4"/>
          <p:cNvSpPr txBox="1"/>
          <p:nvPr>
            <p:ph idx="4" type="body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5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5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6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6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"/>
          <p:cNvSpPr txBox="1"/>
          <p:nvPr>
            <p:ph idx="1" type="body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7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7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8"/>
          <p:cNvSpPr/>
          <p:nvPr>
            <p:ph idx="2" type="pic"/>
          </p:nvPr>
        </p:nvSpPr>
        <p:spPr>
          <a:xfrm>
            <a:off x="5183188" y="98743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8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 txBox="1"/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8"/>
          <p:cNvSpPr txBox="1"/>
          <p:nvPr>
            <p:ph idx="10" type="dt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8"/>
          <p:cNvSpPr txBox="1"/>
          <p:nvPr>
            <p:ph idx="11" type="ftr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8"/>
          <p:cNvSpPr txBox="1"/>
          <p:nvPr>
            <p:ph idx="12" type="sldNum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21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9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hyperlink" Target="mailto:soporte@fondochile.cl" TargetMode="External"/><Relationship Id="rId5" Type="http://schemas.openxmlformats.org/officeDocument/2006/relationships/hyperlink" Target="mailto:convocatorias.fondochile@agci.gob.cl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"/>
          <p:cNvSpPr txBox="1"/>
          <p:nvPr/>
        </p:nvSpPr>
        <p:spPr>
          <a:xfrm>
            <a:off x="1048749" y="1076965"/>
            <a:ext cx="3998912" cy="1924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s-CL" sz="28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CONVOCATORIA</a:t>
            </a:r>
            <a:endParaRPr b="1" i="0" sz="2800" u="none" cap="none" strike="noStrik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s-CL" sz="28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2023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Resultado de imagen para AGCI CHILE" id="166" name="Google Shape;166;p1"/>
          <p:cNvSpPr/>
          <p:nvPr/>
        </p:nvSpPr>
        <p:spPr>
          <a:xfrm>
            <a:off x="1684339" y="-1825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n para AGCI CHILE" id="167" name="Google Shape;167;p1"/>
          <p:cNvSpPr/>
          <p:nvPr/>
        </p:nvSpPr>
        <p:spPr>
          <a:xfrm>
            <a:off x="1836739" y="-301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"/>
          <p:cNvSpPr/>
          <p:nvPr/>
        </p:nvSpPr>
        <p:spPr>
          <a:xfrm>
            <a:off x="590843" y="5331655"/>
            <a:ext cx="4459459" cy="15415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/>
          <p:nvPr/>
        </p:nvSpPr>
        <p:spPr>
          <a:xfrm>
            <a:off x="0" y="1290377"/>
            <a:ext cx="778933" cy="4338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"/>
          <p:cNvSpPr txBox="1"/>
          <p:nvPr/>
        </p:nvSpPr>
        <p:spPr>
          <a:xfrm>
            <a:off x="1048749" y="2841514"/>
            <a:ext cx="4151312" cy="1924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s-CL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FONDO CHILE CONTRA EL HAMBRE Y  LA POBREZA</a:t>
            </a:r>
            <a:endParaRPr b="0" i="0" sz="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1" name="Google Shape;171;p1"/>
          <p:cNvPicPr preferRelativeResize="0"/>
          <p:nvPr/>
        </p:nvPicPr>
        <p:blipFill rotWithShape="1">
          <a:blip r:embed="rId4">
            <a:alphaModFix/>
          </a:blip>
          <a:srcRect b="0" l="6705" r="38048" t="0"/>
          <a:stretch/>
        </p:blipFill>
        <p:spPr>
          <a:xfrm>
            <a:off x="5933676" y="0"/>
            <a:ext cx="568259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" name="Google Shape;172;p1"/>
          <p:cNvGrpSpPr/>
          <p:nvPr/>
        </p:nvGrpSpPr>
        <p:grpSpPr>
          <a:xfrm>
            <a:off x="11616267" y="0"/>
            <a:ext cx="575733" cy="7165737"/>
            <a:chOff x="11616267" y="0"/>
            <a:chExt cx="575733" cy="7165737"/>
          </a:xfrm>
        </p:grpSpPr>
        <p:sp>
          <p:nvSpPr>
            <p:cNvPr id="173" name="Google Shape;173;p1"/>
            <p:cNvSpPr/>
            <p:nvPr/>
          </p:nvSpPr>
          <p:spPr>
            <a:xfrm flipH="1">
              <a:off x="11616267" y="0"/>
              <a:ext cx="575733" cy="6858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"/>
            <p:cNvSpPr txBox="1"/>
            <p:nvPr/>
          </p:nvSpPr>
          <p:spPr>
            <a:xfrm rot="5400000">
              <a:off x="9237132" y="4360236"/>
              <a:ext cx="5334003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s-CL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Agencia Chilena de Cooperación Internacional para el Desarrollo</a:t>
              </a:r>
              <a:endPara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11820376" y="729118"/>
              <a:ext cx="167514" cy="7318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11820376" y="1145627"/>
              <a:ext cx="167514" cy="567577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7" name="Google Shape;17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9337" y="5581890"/>
            <a:ext cx="3671241" cy="1054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100" y="1467875"/>
            <a:ext cx="6568049" cy="4583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"/>
          <p:cNvSpPr txBox="1"/>
          <p:nvPr/>
        </p:nvSpPr>
        <p:spPr>
          <a:xfrm>
            <a:off x="825300" y="609175"/>
            <a:ext cx="10739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rgbClr val="2F5597"/>
                </a:solidFill>
              </a:rPr>
              <a:t>Fondo Chile es una iniciativa del Gobierno de Chile, por medio de la cual  se amplían y fortalecen los mecanismos de cooperación de Chile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"/>
          <p:cNvSpPr txBox="1"/>
          <p:nvPr/>
        </p:nvSpPr>
        <p:spPr>
          <a:xfrm>
            <a:off x="7418100" y="1532725"/>
            <a:ext cx="4146300" cy="46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CL" sz="1800">
                <a:solidFill>
                  <a:srgbClr val="1C4587"/>
                </a:solidFill>
              </a:rPr>
              <a:t>Mecanismo bilateral de cooperación.</a:t>
            </a:r>
            <a:endParaRPr sz="1800">
              <a:solidFill>
                <a:srgbClr val="1C4587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CL" sz="1800">
                <a:solidFill>
                  <a:srgbClr val="1C4587"/>
                </a:solidFill>
              </a:rPr>
              <a:t>Constituido hace 12 años:</a:t>
            </a:r>
            <a:endParaRPr sz="1800">
              <a:solidFill>
                <a:srgbClr val="1C4587"/>
              </a:solidFill>
            </a:endParaRPr>
          </a:p>
          <a:p>
            <a:pPr indent="1833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>
                <a:solidFill>
                  <a:srgbClr val="1C4587"/>
                </a:solidFill>
              </a:rPr>
              <a:t>Fase I : 2011- 2014</a:t>
            </a:r>
            <a:endParaRPr sz="1800">
              <a:solidFill>
                <a:srgbClr val="1C4587"/>
              </a:solidFill>
            </a:endParaRPr>
          </a:p>
          <a:p>
            <a:pPr indent="1833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>
                <a:solidFill>
                  <a:srgbClr val="1C4587"/>
                </a:solidFill>
              </a:rPr>
              <a:t>Fase II: 2015 - 2018 /2022</a:t>
            </a:r>
            <a:endParaRPr sz="1800">
              <a:solidFill>
                <a:srgbClr val="1C4587"/>
              </a:solidFill>
            </a:endParaRPr>
          </a:p>
          <a:p>
            <a:pPr indent="183300" lvl="0" marL="266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800">
                <a:solidFill>
                  <a:srgbClr val="1C4587"/>
                </a:solidFill>
              </a:rPr>
              <a:t>Fase III: 2023 - 2026.</a:t>
            </a:r>
            <a:endParaRPr sz="18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1C4587"/>
              </a:solidFill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CL" sz="1800">
                <a:solidFill>
                  <a:srgbClr val="1C4587"/>
                </a:solidFill>
              </a:rPr>
              <a:t>Alineación con la Política Exterior de Chile, Política de cooperación de la AGCID, Agenda 2030 y ODS.</a:t>
            </a:r>
            <a:endParaRPr sz="1800">
              <a:solidFill>
                <a:srgbClr val="1C4587"/>
              </a:solidFill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C4587"/>
              </a:solidFill>
            </a:endParaRPr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●"/>
            </a:pPr>
            <a:r>
              <a:rPr lang="es-CL" sz="1800">
                <a:solidFill>
                  <a:srgbClr val="1C4587"/>
                </a:solidFill>
              </a:rPr>
              <a:t>MINREL+</a:t>
            </a:r>
            <a:r>
              <a:rPr lang="es-CL" sz="1800">
                <a:solidFill>
                  <a:srgbClr val="1C4587"/>
                </a:solidFill>
              </a:rPr>
              <a:t> AGCID + PNUD</a:t>
            </a:r>
            <a:endParaRPr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"/>
          <p:cNvSpPr txBox="1"/>
          <p:nvPr/>
        </p:nvSpPr>
        <p:spPr>
          <a:xfrm>
            <a:off x="766350" y="776175"/>
            <a:ext cx="565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400">
                <a:solidFill>
                  <a:srgbClr val="666666"/>
                </a:solidFill>
              </a:rPr>
              <a:t>CONVOCATORIA 2023</a:t>
            </a:r>
            <a:endParaRPr b="1" sz="2400">
              <a:solidFill>
                <a:srgbClr val="666666"/>
              </a:solidFill>
            </a:endParaRPr>
          </a:p>
        </p:txBody>
      </p:sp>
      <p:sp>
        <p:nvSpPr>
          <p:cNvPr id="191" name="Google Shape;191;p3"/>
          <p:cNvSpPr txBox="1"/>
          <p:nvPr/>
        </p:nvSpPr>
        <p:spPr>
          <a:xfrm>
            <a:off x="1019475" y="1663788"/>
            <a:ext cx="565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000">
                <a:solidFill>
                  <a:srgbClr val="6D9EEB"/>
                </a:solidFill>
              </a:rPr>
              <a:t>¿A quiénes está dirigida la postulación?</a:t>
            </a:r>
            <a:endParaRPr b="1" sz="2000">
              <a:solidFill>
                <a:srgbClr val="6D9EEB"/>
              </a:solidFill>
            </a:endParaRPr>
          </a:p>
        </p:txBody>
      </p:sp>
      <p:pic>
        <p:nvPicPr>
          <p:cNvPr id="192" name="Google Shape;19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4375" y="1330275"/>
            <a:ext cx="2225300" cy="22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"/>
          <p:cNvSpPr txBox="1"/>
          <p:nvPr/>
        </p:nvSpPr>
        <p:spPr>
          <a:xfrm>
            <a:off x="894100" y="2217950"/>
            <a:ext cx="6858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C4587"/>
                </a:solidFill>
              </a:rPr>
              <a:t>A organismos de la sociedad civil de Chile que no tengan fines de lucro. </a:t>
            </a:r>
            <a:endParaRPr sz="1600">
              <a:solidFill>
                <a:srgbClr val="1C4587"/>
              </a:solidFill>
            </a:endParaRPr>
          </a:p>
        </p:txBody>
      </p:sp>
      <p:sp>
        <p:nvSpPr>
          <p:cNvPr id="194" name="Google Shape;194;p3"/>
          <p:cNvSpPr txBox="1"/>
          <p:nvPr/>
        </p:nvSpPr>
        <p:spPr>
          <a:xfrm>
            <a:off x="2623350" y="3593375"/>
            <a:ext cx="9166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C4587"/>
                </a:solidFill>
              </a:rPr>
              <a:t>4 años de antigüedad.</a:t>
            </a:r>
            <a:endParaRPr sz="1600">
              <a:solidFill>
                <a:srgbClr val="1C4587"/>
              </a:solidFill>
            </a:endParaRPr>
          </a:p>
          <a:p>
            <a:pPr indent="-36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C4587"/>
                </a:solidFill>
              </a:rPr>
              <a:t>Objeto social acorde a la temática del proyecto.</a:t>
            </a:r>
            <a:endParaRPr sz="1600">
              <a:solidFill>
                <a:srgbClr val="1C4587"/>
              </a:solidFill>
            </a:endParaRPr>
          </a:p>
          <a:p>
            <a:pPr indent="-36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C4587"/>
                </a:solidFill>
              </a:rPr>
              <a:t>Experiencia implementado proyectos en la temática del proyecto (mínimo 3 en los últimos 6 años).</a:t>
            </a:r>
            <a:endParaRPr sz="1900">
              <a:solidFill>
                <a:srgbClr val="1C4587"/>
              </a:solidFill>
            </a:endParaRPr>
          </a:p>
        </p:txBody>
      </p:sp>
      <p:pic>
        <p:nvPicPr>
          <p:cNvPr id="195" name="Google Shape;19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500" y="2813625"/>
            <a:ext cx="2935262" cy="291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"/>
          <p:cNvSpPr txBox="1"/>
          <p:nvPr/>
        </p:nvSpPr>
        <p:spPr>
          <a:xfrm>
            <a:off x="7274375" y="4843763"/>
            <a:ext cx="41229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>
                <a:solidFill>
                  <a:srgbClr val="1C4587"/>
                </a:solidFill>
              </a:rPr>
              <a:t>Si no tienes cerrado un proyecto implementado con el Fondo Chile y éste no ha emitido la carta de cierre, no es posible posible postular</a:t>
            </a:r>
            <a:endParaRPr sz="2100">
              <a:solidFill>
                <a:srgbClr val="1C4587"/>
              </a:solidFill>
            </a:endParaRPr>
          </a:p>
        </p:txBody>
      </p:sp>
      <p:pic>
        <p:nvPicPr>
          <p:cNvPr id="197" name="Google Shape;197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912" y="4460763"/>
            <a:ext cx="1916075" cy="19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28a94ed811b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313" y="896613"/>
            <a:ext cx="10827374" cy="521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8a94ed811b_0_10"/>
          <p:cNvSpPr txBox="1"/>
          <p:nvPr/>
        </p:nvSpPr>
        <p:spPr>
          <a:xfrm rot="2459398">
            <a:off x="4813265" y="1634788"/>
            <a:ext cx="2623921" cy="396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Cooperación para el desarrollo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28a94ed811b_0_10"/>
          <p:cNvSpPr txBox="1"/>
          <p:nvPr/>
        </p:nvSpPr>
        <p:spPr>
          <a:xfrm rot="-1584">
            <a:off x="8905975" y="3108288"/>
            <a:ext cx="2603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Enfoque transversal de género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28a94ed811b_0_10"/>
          <p:cNvSpPr txBox="1"/>
          <p:nvPr/>
        </p:nvSpPr>
        <p:spPr>
          <a:xfrm rot="-1465">
            <a:off x="4519600" y="3108300"/>
            <a:ext cx="2112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Enfoque participativo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28a94ed811b_0_10"/>
          <p:cNvSpPr txBox="1"/>
          <p:nvPr/>
        </p:nvSpPr>
        <p:spPr>
          <a:xfrm rot="5398200">
            <a:off x="6914767" y="4922450"/>
            <a:ext cx="17187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Estrategia de salida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g28a94ed811b_0_10"/>
          <p:cNvSpPr txBox="1"/>
          <p:nvPr/>
        </p:nvSpPr>
        <p:spPr>
          <a:xfrm rot="-2521518">
            <a:off x="8306804" y="1559030"/>
            <a:ext cx="2113349" cy="3955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Evaluación de riesgos</a:t>
            </a:r>
            <a:endParaRPr b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28a94ed811b_0_10"/>
          <p:cNvSpPr txBox="1"/>
          <p:nvPr/>
        </p:nvSpPr>
        <p:spPr>
          <a:xfrm>
            <a:off x="682325" y="253475"/>
            <a:ext cx="10827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2500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¿Qué elementos serán valorados?</a:t>
            </a:r>
            <a:endParaRPr b="1" sz="2500">
              <a:solidFill>
                <a:srgbClr val="6D9E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28a94ed811b_0_10"/>
          <p:cNvSpPr txBox="1"/>
          <p:nvPr/>
        </p:nvSpPr>
        <p:spPr>
          <a:xfrm rot="2638378">
            <a:off x="8061629" y="4608949"/>
            <a:ext cx="2603703" cy="39632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CL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Enfoque comunicacional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:\FCHP\FASE 3\2019\1. Convocatoria\1. Preparación Convocatoria\Logos AT\3@4x.png" id="214" name="Google Shape;214;g28a94ed811b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1200" y="2980525"/>
            <a:ext cx="1376775" cy="147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8a94ed811b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4489" y="4370018"/>
            <a:ext cx="2255838" cy="135413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g28a94ed811b_1_0"/>
          <p:cNvSpPr txBox="1"/>
          <p:nvPr/>
        </p:nvSpPr>
        <p:spPr>
          <a:xfrm>
            <a:off x="1010303" y="986775"/>
            <a:ext cx="416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¿Cuáles son las temáticas prioritarias?</a:t>
            </a:r>
            <a:endParaRPr/>
          </a:p>
        </p:txBody>
      </p:sp>
      <p:sp>
        <p:nvSpPr>
          <p:cNvPr id="217" name="Google Shape;217;g28a94ed811b_1_0"/>
          <p:cNvSpPr txBox="1"/>
          <p:nvPr/>
        </p:nvSpPr>
        <p:spPr>
          <a:xfrm>
            <a:off x="1398800" y="5896325"/>
            <a:ext cx="261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1C4587"/>
                </a:solidFill>
              </a:rPr>
              <a:t>E</a:t>
            </a:r>
            <a:r>
              <a:rPr lang="es-CL" sz="1800">
                <a:solidFill>
                  <a:srgbClr val="1C4587"/>
                </a:solidFill>
              </a:rPr>
              <a:t>fectos de la pandemia</a:t>
            </a:r>
            <a:endParaRPr sz="1800">
              <a:solidFill>
                <a:srgbClr val="1C4587"/>
              </a:solidFill>
            </a:endParaRPr>
          </a:p>
        </p:txBody>
      </p:sp>
      <p:sp>
        <p:nvSpPr>
          <p:cNvPr id="218" name="Google Shape;218;g28a94ed811b_1_0"/>
          <p:cNvSpPr txBox="1"/>
          <p:nvPr/>
        </p:nvSpPr>
        <p:spPr>
          <a:xfrm>
            <a:off x="8431675" y="4656938"/>
            <a:ext cx="34194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1C4587"/>
                </a:solidFill>
              </a:rPr>
              <a:t>M</a:t>
            </a:r>
            <a:r>
              <a:rPr lang="es-CL" sz="1800">
                <a:solidFill>
                  <a:srgbClr val="1C4587"/>
                </a:solidFill>
              </a:rPr>
              <a:t>edioambiente (protección de la biodiversidad y océanos)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28a94ed811b_1_0"/>
          <p:cNvSpPr txBox="1"/>
          <p:nvPr/>
        </p:nvSpPr>
        <p:spPr>
          <a:xfrm>
            <a:off x="8684375" y="1594175"/>
            <a:ext cx="261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1C4587"/>
                </a:solidFill>
              </a:rPr>
              <a:t>E</a:t>
            </a:r>
            <a:r>
              <a:rPr lang="es-CL" sz="1800">
                <a:solidFill>
                  <a:srgbClr val="1C4587"/>
                </a:solidFill>
              </a:rPr>
              <a:t>quidad de género</a:t>
            </a:r>
            <a:endParaRPr sz="1800">
              <a:solidFill>
                <a:srgbClr val="1C4587"/>
              </a:solidFill>
            </a:endParaRPr>
          </a:p>
        </p:txBody>
      </p:sp>
      <p:sp>
        <p:nvSpPr>
          <p:cNvPr id="220" name="Google Shape;220;g28a94ed811b_1_0"/>
          <p:cNvSpPr txBox="1"/>
          <p:nvPr/>
        </p:nvSpPr>
        <p:spPr>
          <a:xfrm>
            <a:off x="5177600" y="39083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1C4587"/>
                </a:solidFill>
              </a:rPr>
              <a:t>C</a:t>
            </a:r>
            <a:r>
              <a:rPr lang="es-CL" sz="1800">
                <a:solidFill>
                  <a:srgbClr val="1C4587"/>
                </a:solidFill>
              </a:rPr>
              <a:t>risis migratoria</a:t>
            </a:r>
            <a:endParaRPr/>
          </a:p>
        </p:txBody>
      </p:sp>
      <p:sp>
        <p:nvSpPr>
          <p:cNvPr id="221" name="Google Shape;221;g28a94ed811b_1_0"/>
          <p:cNvSpPr txBox="1"/>
          <p:nvPr/>
        </p:nvSpPr>
        <p:spPr>
          <a:xfrm>
            <a:off x="603163" y="1696900"/>
            <a:ext cx="3000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1800">
                <a:solidFill>
                  <a:srgbClr val="1C4587"/>
                </a:solidFill>
              </a:rPr>
              <a:t>P</a:t>
            </a:r>
            <a:r>
              <a:rPr lang="es-CL" sz="1800">
                <a:solidFill>
                  <a:srgbClr val="1C4587"/>
                </a:solidFill>
              </a:rPr>
              <a:t>romoción de la democracia y respeto de los DDH</a:t>
            </a:r>
            <a:endParaRPr/>
          </a:p>
        </p:txBody>
      </p:sp>
      <p:pic>
        <p:nvPicPr>
          <p:cNvPr id="222" name="Google Shape;222;g28a94ed811b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7475" y="2422525"/>
            <a:ext cx="1871072" cy="1247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8a94ed811b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0975" y="1038000"/>
            <a:ext cx="2548100" cy="16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28a94ed811b_1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77700" y="4370037"/>
            <a:ext cx="2888075" cy="16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8a94ed811b_1_51"/>
          <p:cNvSpPr txBox="1"/>
          <p:nvPr/>
        </p:nvSpPr>
        <p:spPr>
          <a:xfrm>
            <a:off x="1029725" y="2797600"/>
            <a:ext cx="4167300" cy="17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44546A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1800"/>
              <a:buChar char="➔"/>
            </a:pPr>
            <a:r>
              <a:rPr lang="es-CL" sz="1800">
                <a:solidFill>
                  <a:srgbClr val="1C4587"/>
                </a:solidFill>
              </a:rPr>
              <a:t>Países fronterizos</a:t>
            </a:r>
            <a:endParaRPr sz="1800">
              <a:solidFill>
                <a:srgbClr val="1C4587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1800"/>
              <a:buChar char="➔"/>
            </a:pPr>
            <a:r>
              <a:rPr lang="es-CL" sz="1800">
                <a:solidFill>
                  <a:srgbClr val="1C4587"/>
                </a:solidFill>
              </a:rPr>
              <a:t>Otros países de ALC con un IDH igual o menor que el de Chile.</a:t>
            </a:r>
            <a:endParaRPr sz="1100">
              <a:solidFill>
                <a:srgbClr val="44546A"/>
              </a:solidFill>
            </a:endParaRPr>
          </a:p>
        </p:txBody>
      </p:sp>
      <p:pic>
        <p:nvPicPr>
          <p:cNvPr id="231" name="Google Shape;231;g28a94ed811b_1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600" y="1162650"/>
            <a:ext cx="3267075" cy="50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28a94ed811b_1_51"/>
          <p:cNvSpPr txBox="1"/>
          <p:nvPr/>
        </p:nvSpPr>
        <p:spPr>
          <a:xfrm>
            <a:off x="1029728" y="1093625"/>
            <a:ext cx="416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¿Cuales son las prioridades </a:t>
            </a:r>
            <a:r>
              <a:rPr b="1" lang="es-CL" sz="1800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geográficas?</a:t>
            </a:r>
            <a:endParaRPr/>
          </a:p>
        </p:txBody>
      </p:sp>
      <p:sp>
        <p:nvSpPr>
          <p:cNvPr id="233" name="Google Shape;233;g28a94ed811b_1_51"/>
          <p:cNvSpPr/>
          <p:nvPr/>
        </p:nvSpPr>
        <p:spPr>
          <a:xfrm rot="-5400000">
            <a:off x="5460875" y="2444200"/>
            <a:ext cx="468300" cy="8019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28a94ed811b_1_51"/>
          <p:cNvSpPr/>
          <p:nvPr/>
        </p:nvSpPr>
        <p:spPr>
          <a:xfrm rot="5400000">
            <a:off x="7282375" y="2579000"/>
            <a:ext cx="466200" cy="796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28a94ed811b_1_51"/>
          <p:cNvSpPr/>
          <p:nvPr/>
        </p:nvSpPr>
        <p:spPr>
          <a:xfrm rot="5400000">
            <a:off x="7366775" y="4606175"/>
            <a:ext cx="466200" cy="796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"/>
          <p:cNvSpPr txBox="1"/>
          <p:nvPr/>
        </p:nvSpPr>
        <p:spPr>
          <a:xfrm>
            <a:off x="1007250" y="4307800"/>
            <a:ext cx="4474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1800"/>
              <a:buChar char="➔"/>
            </a:pPr>
            <a:r>
              <a:rPr lang="es-CL" sz="1800">
                <a:solidFill>
                  <a:srgbClr val="1C4587"/>
                </a:solidFill>
              </a:rPr>
              <a:t>Máx</a:t>
            </a:r>
            <a:r>
              <a:rPr lang="es-CL" sz="1800">
                <a:solidFill>
                  <a:srgbClr val="1C4587"/>
                </a:solidFill>
              </a:rPr>
              <a:t>. 18 meses</a:t>
            </a:r>
            <a:endParaRPr sz="1800">
              <a:solidFill>
                <a:srgbClr val="1C458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C4587"/>
              </a:solidFill>
            </a:endParaRPr>
          </a:p>
        </p:txBody>
      </p:sp>
      <p:pic>
        <p:nvPicPr>
          <p:cNvPr id="241" name="Google Shape;24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6846" y="3687354"/>
            <a:ext cx="1916750" cy="18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"/>
          <p:cNvSpPr txBox="1"/>
          <p:nvPr/>
        </p:nvSpPr>
        <p:spPr>
          <a:xfrm>
            <a:off x="4662675" y="1157050"/>
            <a:ext cx="5964300" cy="84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1800"/>
              <a:buChar char="➔"/>
            </a:pPr>
            <a:r>
              <a:rPr lang="es-CL" sz="1800">
                <a:solidFill>
                  <a:srgbClr val="1C4587"/>
                </a:solidFill>
              </a:rPr>
              <a:t>Entre 70.000 y 100.000 USD</a:t>
            </a:r>
            <a:endParaRPr sz="1800">
              <a:solidFill>
                <a:srgbClr val="1C458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C4587"/>
              </a:solidFill>
            </a:endParaRPr>
          </a:p>
        </p:txBody>
      </p:sp>
      <p:sp>
        <p:nvSpPr>
          <p:cNvPr id="243" name="Google Shape;243;p4"/>
          <p:cNvSpPr txBox="1"/>
          <p:nvPr/>
        </p:nvSpPr>
        <p:spPr>
          <a:xfrm>
            <a:off x="1007250" y="5403300"/>
            <a:ext cx="632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➔"/>
            </a:pPr>
            <a:r>
              <a:rPr lang="es-CL" sz="1800">
                <a:solidFill>
                  <a:srgbClr val="1C4587"/>
                </a:solidFill>
              </a:rPr>
              <a:t>H</a:t>
            </a:r>
            <a:r>
              <a:rPr lang="es-CL" sz="1800">
                <a:solidFill>
                  <a:srgbClr val="1C4587"/>
                </a:solidFill>
              </a:rPr>
              <a:t>asta las 16:00 hrs del 27 de octubre 2023.</a:t>
            </a:r>
            <a:endParaRPr sz="1800">
              <a:solidFill>
                <a:srgbClr val="1C4587"/>
              </a:solidFill>
            </a:endParaRPr>
          </a:p>
        </p:txBody>
      </p:sp>
      <p:sp>
        <p:nvSpPr>
          <p:cNvPr id="244" name="Google Shape;244;p4"/>
          <p:cNvSpPr txBox="1"/>
          <p:nvPr/>
        </p:nvSpPr>
        <p:spPr>
          <a:xfrm>
            <a:off x="1204563" y="957625"/>
            <a:ext cx="345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¿Cuánto financia el Fondo Chile?</a:t>
            </a:r>
            <a:endParaRPr/>
          </a:p>
        </p:txBody>
      </p:sp>
      <p:sp>
        <p:nvSpPr>
          <p:cNvPr id="245" name="Google Shape;245;p4"/>
          <p:cNvSpPr txBox="1"/>
          <p:nvPr/>
        </p:nvSpPr>
        <p:spPr>
          <a:xfrm>
            <a:off x="7659400" y="1812475"/>
            <a:ext cx="345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¿Otros aportes son necesarios?</a:t>
            </a:r>
            <a:endParaRPr/>
          </a:p>
        </p:txBody>
      </p:sp>
      <p:sp>
        <p:nvSpPr>
          <p:cNvPr id="246" name="Google Shape;246;p4"/>
          <p:cNvSpPr txBox="1"/>
          <p:nvPr/>
        </p:nvSpPr>
        <p:spPr>
          <a:xfrm>
            <a:off x="4793800" y="2274175"/>
            <a:ext cx="6323700" cy="105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1800"/>
              <a:buChar char="➔"/>
            </a:pPr>
            <a:r>
              <a:rPr lang="es-CL" sz="1800">
                <a:solidFill>
                  <a:srgbClr val="1C4587"/>
                </a:solidFill>
              </a:rPr>
              <a:t>Aportes valorizados/monetarios del ejecutor (requerido)</a:t>
            </a:r>
            <a:endParaRPr sz="1800">
              <a:solidFill>
                <a:srgbClr val="1C4587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➔"/>
            </a:pPr>
            <a:r>
              <a:rPr lang="es-CL" sz="1800">
                <a:solidFill>
                  <a:srgbClr val="1C4587"/>
                </a:solidFill>
              </a:rPr>
              <a:t>Socio</a:t>
            </a:r>
            <a:r>
              <a:rPr lang="es-CL" sz="1800">
                <a:solidFill>
                  <a:srgbClr val="1C4587"/>
                </a:solidFill>
              </a:rPr>
              <a:t> local y aliado (opcional)</a:t>
            </a:r>
            <a:endParaRPr sz="1100">
              <a:solidFill>
                <a:srgbClr val="44546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1100">
                <a:solidFill>
                  <a:srgbClr val="44546A"/>
                </a:solidFill>
              </a:rPr>
              <a:t> </a:t>
            </a:r>
            <a:endParaRPr sz="1800">
              <a:solidFill>
                <a:srgbClr val="1C4587"/>
              </a:solidFill>
            </a:endParaRPr>
          </a:p>
        </p:txBody>
      </p:sp>
      <p:sp>
        <p:nvSpPr>
          <p:cNvPr id="247" name="Google Shape;247;p4"/>
          <p:cNvSpPr txBox="1"/>
          <p:nvPr/>
        </p:nvSpPr>
        <p:spPr>
          <a:xfrm>
            <a:off x="1162600" y="3846088"/>
            <a:ext cx="483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¿Cuánto tiempo puede durar un proyecto?</a:t>
            </a:r>
            <a:endParaRPr/>
          </a:p>
        </p:txBody>
      </p:sp>
      <p:sp>
        <p:nvSpPr>
          <p:cNvPr id="248" name="Google Shape;248;p4"/>
          <p:cNvSpPr txBox="1"/>
          <p:nvPr/>
        </p:nvSpPr>
        <p:spPr>
          <a:xfrm>
            <a:off x="1162600" y="4941588"/>
            <a:ext cx="483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CL" sz="1800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¿Hasta cuando se puede postular?</a:t>
            </a:r>
            <a:endParaRPr/>
          </a:p>
        </p:txBody>
      </p:sp>
      <p:pic>
        <p:nvPicPr>
          <p:cNvPr descr="H:\FCHP\FASE 3\2019\1. Convocatoria\1. Preparación Convocatoria\Logos AT\5@4x.png" id="249" name="Google Shape;24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2025" y="1549800"/>
            <a:ext cx="1263763" cy="16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8a94ed811b_1_16"/>
          <p:cNvSpPr txBox="1"/>
          <p:nvPr/>
        </p:nvSpPr>
        <p:spPr>
          <a:xfrm>
            <a:off x="4337850" y="2491675"/>
            <a:ext cx="26421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900">
                <a:solidFill>
                  <a:srgbClr val="44546A"/>
                </a:solidFill>
              </a:rPr>
              <a:t>     </a:t>
            </a:r>
            <a:r>
              <a:rPr b="1" lang="es-CL" sz="2000">
                <a:solidFill>
                  <a:srgbClr val="6D9EEB"/>
                </a:solidFill>
              </a:rPr>
              <a:t> </a:t>
            </a:r>
            <a:endParaRPr b="1" sz="2000">
              <a:solidFill>
                <a:srgbClr val="6D9EEB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CL" sz="2000">
                <a:solidFill>
                  <a:srgbClr val="6D9EEB"/>
                </a:solidFill>
              </a:rPr>
              <a:t>     </a:t>
            </a:r>
            <a:r>
              <a:rPr b="1" lang="es-CL" sz="2200">
                <a:solidFill>
                  <a:srgbClr val="6D9EEB"/>
                </a:solidFill>
              </a:rPr>
              <a:t>¿Tienes dudas?</a:t>
            </a:r>
            <a:endParaRPr b="1" sz="2200">
              <a:solidFill>
                <a:srgbClr val="6D9EE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1300">
                <a:solidFill>
                  <a:srgbClr val="44546A"/>
                </a:solidFill>
              </a:rPr>
              <a:t> </a:t>
            </a:r>
            <a:endParaRPr sz="1300">
              <a:solidFill>
                <a:srgbClr val="44546A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44546A"/>
              </a:solidFill>
            </a:endParaRPr>
          </a:p>
        </p:txBody>
      </p:sp>
      <p:pic>
        <p:nvPicPr>
          <p:cNvPr id="256" name="Google Shape;256;g28a94ed811b_1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4264" y="1032810"/>
            <a:ext cx="3289255" cy="124021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8a94ed811b_1_16"/>
          <p:cNvSpPr txBox="1"/>
          <p:nvPr/>
        </p:nvSpPr>
        <p:spPr>
          <a:xfrm>
            <a:off x="1538700" y="2982150"/>
            <a:ext cx="9114600" cy="2616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CL" sz="700">
                <a:solidFill>
                  <a:srgbClr val="44546A"/>
                </a:solidFill>
              </a:rPr>
              <a:t> </a:t>
            </a:r>
            <a:r>
              <a:rPr b="1" lang="es-CL" sz="1800">
                <a:solidFill>
                  <a:srgbClr val="6D9EEB"/>
                </a:solidFill>
              </a:rPr>
              <a:t> </a:t>
            </a:r>
            <a:endParaRPr b="1" sz="1800">
              <a:solidFill>
                <a:srgbClr val="6D9EEB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1800"/>
              <a:buChar char="➔"/>
            </a:pPr>
            <a:r>
              <a:rPr lang="es-CL" sz="1800">
                <a:solidFill>
                  <a:srgbClr val="1C4587"/>
                </a:solidFill>
              </a:rPr>
              <a:t>Proceso de registro o técnicas: </a:t>
            </a:r>
            <a:r>
              <a:rPr lang="es-CL" sz="1800" u="sng">
                <a:solidFill>
                  <a:schemeClr val="hlink"/>
                </a:solidFill>
                <a:hlinkClick r:id="rId4"/>
              </a:rPr>
              <a:t>soporte@fondochile.cl</a:t>
            </a:r>
            <a:r>
              <a:rPr lang="es-CL" sz="1800">
                <a:solidFill>
                  <a:srgbClr val="1C4587"/>
                </a:solidFill>
              </a:rPr>
              <a:t>.</a:t>
            </a:r>
            <a:endParaRPr sz="1800">
              <a:solidFill>
                <a:srgbClr val="1C458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rgbClr val="1C4587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1800"/>
              <a:buChar char="➔"/>
            </a:pPr>
            <a:r>
              <a:rPr lang="es-CL" sz="1800">
                <a:solidFill>
                  <a:srgbClr val="1C4587"/>
                </a:solidFill>
              </a:rPr>
              <a:t>Bases y/o del proceso de postulación: menú superior, “Preguntas y respuestas”, dentro del Formulario de Postulación o  </a:t>
            </a:r>
            <a:r>
              <a:rPr lang="es-CL" sz="1800" u="sng">
                <a:solidFill>
                  <a:schemeClr val="hlink"/>
                </a:solidFill>
                <a:hlinkClick r:id="rId5"/>
              </a:rPr>
              <a:t>convocatorias.fondochile@agci.gob.cl</a:t>
            </a:r>
            <a:r>
              <a:rPr lang="es-CL" sz="1800">
                <a:solidFill>
                  <a:srgbClr val="1C4587"/>
                </a:solidFill>
              </a:rPr>
              <a:t>.</a:t>
            </a:r>
            <a:endParaRPr sz="1800">
              <a:solidFill>
                <a:srgbClr val="1C458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rgbClr val="1C4587"/>
              </a:solidFill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1C4587"/>
              </a:buClr>
              <a:buSzPts val="1800"/>
              <a:buChar char="➔"/>
            </a:pPr>
            <a:r>
              <a:rPr lang="es-CL" sz="1800">
                <a:solidFill>
                  <a:srgbClr val="1C4587"/>
                </a:solidFill>
              </a:rPr>
              <a:t>Max. hasta el 25 de octubre de 2023</a:t>
            </a:r>
            <a:r>
              <a:rPr lang="es-CL" sz="1100">
                <a:solidFill>
                  <a:srgbClr val="44546A"/>
                </a:solidFill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Resultado de imagen para AGCI CHILE" id="264" name="Google Shape;264;p5"/>
          <p:cNvSpPr/>
          <p:nvPr/>
        </p:nvSpPr>
        <p:spPr>
          <a:xfrm>
            <a:off x="1684339" y="-1825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sultado de imagen para AGCI CHILE" id="265" name="Google Shape;265;p5"/>
          <p:cNvSpPr/>
          <p:nvPr/>
        </p:nvSpPr>
        <p:spPr>
          <a:xfrm>
            <a:off x="1836739" y="-301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5"/>
          <p:cNvSpPr txBox="1"/>
          <p:nvPr/>
        </p:nvSpPr>
        <p:spPr>
          <a:xfrm>
            <a:off x="2042428" y="1907188"/>
            <a:ext cx="810714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b="1" i="0" lang="es-CL" sz="115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GRACIAS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"/>
          <p:cNvSpPr/>
          <p:nvPr/>
        </p:nvSpPr>
        <p:spPr>
          <a:xfrm>
            <a:off x="0" y="4037427"/>
            <a:ext cx="12192000" cy="19554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1751" y="4224419"/>
            <a:ext cx="5108495" cy="1467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Carla Romo Labisch</dc:creator>
</cp:coreProperties>
</file>