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1566" r:id="rId2"/>
    <p:sldId id="260" r:id="rId3"/>
    <p:sldId id="297" r:id="rId4"/>
    <p:sldId id="261" r:id="rId5"/>
    <p:sldId id="1527" r:id="rId6"/>
    <p:sldId id="1528" r:id="rId7"/>
    <p:sldId id="1530" r:id="rId8"/>
    <p:sldId id="578" r:id="rId9"/>
    <p:sldId id="1569" r:id="rId10"/>
    <p:sldId id="1562" r:id="rId11"/>
    <p:sldId id="584" r:id="rId12"/>
    <p:sldId id="1511" r:id="rId13"/>
    <p:sldId id="1573" r:id="rId14"/>
    <p:sldId id="1534" r:id="rId15"/>
    <p:sldId id="313" r:id="rId16"/>
    <p:sldId id="1570" r:id="rId17"/>
    <p:sldId id="587" r:id="rId18"/>
    <p:sldId id="598" r:id="rId19"/>
    <p:sldId id="597" r:id="rId20"/>
    <p:sldId id="596" r:id="rId21"/>
    <p:sldId id="1572" r:id="rId22"/>
    <p:sldId id="1556" r:id="rId23"/>
    <p:sldId id="1574" r:id="rId24"/>
    <p:sldId id="600" r:id="rId25"/>
    <p:sldId id="601" r:id="rId26"/>
    <p:sldId id="602" r:id="rId27"/>
    <p:sldId id="604" r:id="rId28"/>
    <p:sldId id="605" r:id="rId29"/>
    <p:sldId id="606" r:id="rId30"/>
    <p:sldId id="1563" r:id="rId31"/>
    <p:sldId id="311" r:id="rId32"/>
  </p:sldIdLst>
  <p:sldSz cx="12192000" cy="6858000"/>
  <p:notesSz cx="6797675" cy="9928225"/>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Guerrero" initials="EG" lastIdx="2" clrIdx="0">
    <p:extLst>
      <p:ext uri="{19B8F6BF-5375-455C-9EA6-DF929625EA0E}">
        <p15:presenceInfo xmlns:p15="http://schemas.microsoft.com/office/powerpoint/2012/main" userId="Elizabeth Guerre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4B"/>
    <a:srgbClr val="CCECFF"/>
    <a:srgbClr val="FFCCFF"/>
    <a:srgbClr val="005FAB"/>
    <a:srgbClr val="B8C937"/>
    <a:srgbClr val="8DC63F"/>
    <a:srgbClr val="A71C43"/>
    <a:srgbClr val="F14E36"/>
    <a:srgbClr val="0CB14B"/>
    <a:srgbClr val="006C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593B0-6CEC-46F3-A435-D9163ED99583}" v="772" dt="2023-10-11T13:07:49.56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3108" autoAdjust="0"/>
  </p:normalViewPr>
  <p:slideViewPr>
    <p:cSldViewPr snapToGrid="0" snapToObjects="1" showGuides="1">
      <p:cViewPr varScale="1">
        <p:scale>
          <a:sx n="55" d="100"/>
          <a:sy n="55" d="100"/>
        </p:scale>
        <p:origin x="1124"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77" d="100"/>
          <a:sy n="77" d="100"/>
        </p:scale>
        <p:origin x="318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8591A-93CC-4130-92FF-57B1226AE8D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A41A0164-1FFC-4018-9C35-335FE47C726F}">
      <dgm:prSet phldrT="[Texto]" custT="1"/>
      <dgm:spPr>
        <a:solidFill>
          <a:schemeClr val="bg1">
            <a:lumMod val="75000"/>
          </a:schemeClr>
        </a:solidFill>
      </dgm:spPr>
      <dgm:t>
        <a:bodyPr/>
        <a:lstStyle/>
        <a:p>
          <a:r>
            <a:rPr lang="es-CL" sz="1800" b="1" dirty="0">
              <a:solidFill>
                <a:srgbClr val="C00000"/>
              </a:solidFill>
            </a:rPr>
            <a:t>Acotando nuestro problema</a:t>
          </a:r>
        </a:p>
      </dgm:t>
    </dgm:pt>
    <dgm:pt modelId="{FA3DCC65-3DA9-4340-98E7-5F1F183BD570}" type="parTrans" cxnId="{E490DA94-91E2-4D1D-BEFB-9FC88FBB6357}">
      <dgm:prSet/>
      <dgm:spPr/>
      <dgm:t>
        <a:bodyPr/>
        <a:lstStyle/>
        <a:p>
          <a:endParaRPr lang="es-CL"/>
        </a:p>
      </dgm:t>
    </dgm:pt>
    <dgm:pt modelId="{9AFC128E-98AF-4251-BB10-5917E7BCE4BD}" type="sibTrans" cxnId="{E490DA94-91E2-4D1D-BEFB-9FC88FBB6357}">
      <dgm:prSet/>
      <dgm:spPr/>
      <dgm:t>
        <a:bodyPr/>
        <a:lstStyle/>
        <a:p>
          <a:endParaRPr lang="es-CL"/>
        </a:p>
      </dgm:t>
    </dgm:pt>
    <dgm:pt modelId="{455EF408-DD77-4F31-BDA4-334D938F9825}">
      <dgm:prSet phldrT="[Texto]" custT="1"/>
      <dgm:spPr/>
      <dgm:t>
        <a:bodyPr/>
        <a:lstStyle/>
        <a:p>
          <a:r>
            <a:rPr lang="es-CL" sz="1400" dirty="0"/>
            <a:t>Análisis del problema y sus causas</a:t>
          </a:r>
        </a:p>
      </dgm:t>
    </dgm:pt>
    <dgm:pt modelId="{64A252F2-4C4E-4EF5-B0F6-FD8E05FE57D9}" type="parTrans" cxnId="{764DE640-DC93-4E69-B018-990AB8400F2F}">
      <dgm:prSet/>
      <dgm:spPr/>
      <dgm:t>
        <a:bodyPr/>
        <a:lstStyle/>
        <a:p>
          <a:endParaRPr lang="es-CL"/>
        </a:p>
      </dgm:t>
    </dgm:pt>
    <dgm:pt modelId="{12175164-E16B-46A3-919E-13CE24E28F19}" type="sibTrans" cxnId="{764DE640-DC93-4E69-B018-990AB8400F2F}">
      <dgm:prSet/>
      <dgm:spPr/>
      <dgm:t>
        <a:bodyPr/>
        <a:lstStyle/>
        <a:p>
          <a:endParaRPr lang="es-CL"/>
        </a:p>
      </dgm:t>
    </dgm:pt>
    <dgm:pt modelId="{2FD35843-CDBE-40B6-A03C-EA58C5D7C700}">
      <dgm:prSet phldrT="[Texto]" custT="1"/>
      <dgm:spPr/>
      <dgm:t>
        <a:bodyPr/>
        <a:lstStyle/>
        <a:p>
          <a:r>
            <a:rPr lang="es-CL" sz="1400" dirty="0"/>
            <a:t>Evidencia</a:t>
          </a:r>
        </a:p>
      </dgm:t>
    </dgm:pt>
    <dgm:pt modelId="{71F9C90B-DE75-43AE-9893-B5B01CF93681}" type="parTrans" cxnId="{0C43B0E4-63F7-4922-B8FF-EED2C499B051}">
      <dgm:prSet/>
      <dgm:spPr/>
      <dgm:t>
        <a:bodyPr/>
        <a:lstStyle/>
        <a:p>
          <a:endParaRPr lang="es-CL"/>
        </a:p>
      </dgm:t>
    </dgm:pt>
    <dgm:pt modelId="{0A31B23A-0CE3-419D-A1D6-A0D810E8912A}" type="sibTrans" cxnId="{0C43B0E4-63F7-4922-B8FF-EED2C499B051}">
      <dgm:prSet/>
      <dgm:spPr/>
      <dgm:t>
        <a:bodyPr/>
        <a:lstStyle/>
        <a:p>
          <a:endParaRPr lang="es-CL"/>
        </a:p>
      </dgm:t>
    </dgm:pt>
    <dgm:pt modelId="{5C7FDD24-40D6-43AA-B8D2-FFF95E8ED124}">
      <dgm:prSet phldrT="[Texto]" custT="1"/>
      <dgm:spPr>
        <a:solidFill>
          <a:schemeClr val="bg1">
            <a:lumMod val="75000"/>
          </a:schemeClr>
        </a:solidFill>
      </dgm:spPr>
      <dgm:t>
        <a:bodyPr/>
        <a:lstStyle/>
        <a:p>
          <a:r>
            <a:rPr lang="es-CL" sz="1800" dirty="0"/>
            <a:t>Diseñando nuestra estrategia</a:t>
          </a:r>
        </a:p>
      </dgm:t>
    </dgm:pt>
    <dgm:pt modelId="{CAAC25ED-7AE0-41E9-9837-3AE3E43D8391}" type="parTrans" cxnId="{ADA89537-FFE4-452B-AB1B-433B3315FD22}">
      <dgm:prSet/>
      <dgm:spPr/>
      <dgm:t>
        <a:bodyPr/>
        <a:lstStyle/>
        <a:p>
          <a:endParaRPr lang="es-CL"/>
        </a:p>
      </dgm:t>
    </dgm:pt>
    <dgm:pt modelId="{A08D9599-DE21-4243-A43B-15C87CCD67E7}" type="sibTrans" cxnId="{ADA89537-FFE4-452B-AB1B-433B3315FD22}">
      <dgm:prSet/>
      <dgm:spPr/>
      <dgm:t>
        <a:bodyPr/>
        <a:lstStyle/>
        <a:p>
          <a:endParaRPr lang="es-CL"/>
        </a:p>
      </dgm:t>
    </dgm:pt>
    <dgm:pt modelId="{0DAD40C0-50A7-4748-9B2B-6BF8ED49AE35}">
      <dgm:prSet phldrT="[Texto]" custT="1"/>
      <dgm:spPr/>
      <dgm:t>
        <a:bodyPr/>
        <a:lstStyle/>
        <a:p>
          <a:r>
            <a:rPr lang="es-CL" sz="1400" dirty="0"/>
            <a:t>Impacto general en las condiciones de vida</a:t>
          </a:r>
        </a:p>
      </dgm:t>
    </dgm:pt>
    <dgm:pt modelId="{1361D52F-B4E2-4A57-8145-2E9C5AA0EA55}" type="parTrans" cxnId="{1B4D7784-C73E-45DD-B26C-DF58262685CB}">
      <dgm:prSet/>
      <dgm:spPr/>
      <dgm:t>
        <a:bodyPr/>
        <a:lstStyle/>
        <a:p>
          <a:endParaRPr lang="es-CL"/>
        </a:p>
      </dgm:t>
    </dgm:pt>
    <dgm:pt modelId="{60608E0F-7CC0-4663-AAE0-C6014A3C6DAB}" type="sibTrans" cxnId="{1B4D7784-C73E-45DD-B26C-DF58262685CB}">
      <dgm:prSet/>
      <dgm:spPr/>
      <dgm:t>
        <a:bodyPr/>
        <a:lstStyle/>
        <a:p>
          <a:endParaRPr lang="es-CL"/>
        </a:p>
      </dgm:t>
    </dgm:pt>
    <dgm:pt modelId="{62E43B6C-95B6-44DA-A5D4-7E466EFD8611}">
      <dgm:prSet phldrT="[Texto]" custT="1"/>
      <dgm:spPr/>
      <dgm:t>
        <a:bodyPr/>
        <a:lstStyle/>
        <a:p>
          <a:r>
            <a:rPr lang="es-CL" sz="1400" dirty="0"/>
            <a:t>Estrategia de intervención con enfoque de género</a:t>
          </a:r>
        </a:p>
      </dgm:t>
    </dgm:pt>
    <dgm:pt modelId="{9756D1B4-1F49-42E5-B05C-AB6996B38DE5}" type="parTrans" cxnId="{71C8F5C4-49A8-4EF8-8D86-9678C71D6281}">
      <dgm:prSet/>
      <dgm:spPr/>
      <dgm:t>
        <a:bodyPr/>
        <a:lstStyle/>
        <a:p>
          <a:endParaRPr lang="es-CL"/>
        </a:p>
      </dgm:t>
    </dgm:pt>
    <dgm:pt modelId="{ACFB92EB-F6A1-4A89-9543-993E19861415}" type="sibTrans" cxnId="{71C8F5C4-49A8-4EF8-8D86-9678C71D6281}">
      <dgm:prSet/>
      <dgm:spPr/>
      <dgm:t>
        <a:bodyPr/>
        <a:lstStyle/>
        <a:p>
          <a:endParaRPr lang="es-CL"/>
        </a:p>
      </dgm:t>
    </dgm:pt>
    <dgm:pt modelId="{03580C93-45F5-4094-98F2-79224B9715C9}">
      <dgm:prSet phldrT="[Texto]" custT="1"/>
      <dgm:spPr>
        <a:solidFill>
          <a:schemeClr val="bg1">
            <a:lumMod val="75000"/>
          </a:schemeClr>
        </a:solidFill>
      </dgm:spPr>
      <dgm:t>
        <a:bodyPr/>
        <a:lstStyle/>
        <a:p>
          <a:r>
            <a:rPr lang="es-CL" sz="1800" dirty="0"/>
            <a:t>Construyendo la cadena de resultados</a:t>
          </a:r>
        </a:p>
      </dgm:t>
    </dgm:pt>
    <dgm:pt modelId="{6F2A76A0-DA07-409F-9E33-8C2771C72E21}" type="parTrans" cxnId="{41A51E8D-7E35-4A40-92DC-49D010961639}">
      <dgm:prSet/>
      <dgm:spPr/>
      <dgm:t>
        <a:bodyPr/>
        <a:lstStyle/>
        <a:p>
          <a:endParaRPr lang="es-CL"/>
        </a:p>
      </dgm:t>
    </dgm:pt>
    <dgm:pt modelId="{C3B801C2-8B69-4141-A128-913F98A6DC98}" type="sibTrans" cxnId="{41A51E8D-7E35-4A40-92DC-49D010961639}">
      <dgm:prSet/>
      <dgm:spPr/>
      <dgm:t>
        <a:bodyPr/>
        <a:lstStyle/>
        <a:p>
          <a:endParaRPr lang="es-CL"/>
        </a:p>
      </dgm:t>
    </dgm:pt>
    <dgm:pt modelId="{FB13A0F3-33A6-4549-AB85-C61DD4009E72}">
      <dgm:prSet phldrT="[Texto]" custT="1"/>
      <dgm:spPr/>
      <dgm:t>
        <a:bodyPr/>
        <a:lstStyle/>
        <a:p>
          <a:r>
            <a:rPr lang="es-CL" sz="1400" dirty="0"/>
            <a:t>Efecto e indicador clave del cambio</a:t>
          </a:r>
        </a:p>
      </dgm:t>
    </dgm:pt>
    <dgm:pt modelId="{1F4C52AB-BBF0-4028-B280-5EE879D1157E}" type="parTrans" cxnId="{77CC8158-D5B4-4AB1-AE5B-7FF8D1A516AE}">
      <dgm:prSet/>
      <dgm:spPr/>
      <dgm:t>
        <a:bodyPr/>
        <a:lstStyle/>
        <a:p>
          <a:endParaRPr lang="es-CL"/>
        </a:p>
      </dgm:t>
    </dgm:pt>
    <dgm:pt modelId="{73356080-CEB0-4FB3-8988-CB57B5EF5760}" type="sibTrans" cxnId="{77CC8158-D5B4-4AB1-AE5B-7FF8D1A516AE}">
      <dgm:prSet/>
      <dgm:spPr/>
      <dgm:t>
        <a:bodyPr/>
        <a:lstStyle/>
        <a:p>
          <a:endParaRPr lang="es-CL"/>
        </a:p>
      </dgm:t>
    </dgm:pt>
    <dgm:pt modelId="{26E83F7A-206A-4895-B621-BBD3946A701B}">
      <dgm:prSet phldrT="[Texto]" custT="1"/>
      <dgm:spPr/>
      <dgm:t>
        <a:bodyPr/>
        <a:lstStyle/>
        <a:p>
          <a:r>
            <a:rPr lang="es-CL" sz="1400" dirty="0">
              <a:solidFill>
                <a:srgbClr val="C00000"/>
              </a:solidFill>
            </a:rPr>
            <a:t>Análisis desde la perspectiva de género</a:t>
          </a:r>
        </a:p>
      </dgm:t>
    </dgm:pt>
    <dgm:pt modelId="{472E37B0-9BC8-4C6E-8D6C-5C62E32117AD}" type="parTrans" cxnId="{B19707D4-EE5E-4054-A0E9-B41D4B6D4D25}">
      <dgm:prSet/>
      <dgm:spPr/>
      <dgm:t>
        <a:bodyPr/>
        <a:lstStyle/>
        <a:p>
          <a:endParaRPr lang="es-CL"/>
        </a:p>
      </dgm:t>
    </dgm:pt>
    <dgm:pt modelId="{49C9FC61-E948-4CB4-86D3-5DA012DDB8AF}" type="sibTrans" cxnId="{B19707D4-EE5E-4054-A0E9-B41D4B6D4D25}">
      <dgm:prSet/>
      <dgm:spPr/>
      <dgm:t>
        <a:bodyPr/>
        <a:lstStyle/>
        <a:p>
          <a:endParaRPr lang="es-CL"/>
        </a:p>
      </dgm:t>
    </dgm:pt>
    <dgm:pt modelId="{0730DC5B-6DB0-49AF-A1D0-30580B38E719}">
      <dgm:prSet phldrT="[Texto]" custT="1"/>
      <dgm:spPr/>
      <dgm:t>
        <a:bodyPr/>
        <a:lstStyle/>
        <a:p>
          <a:r>
            <a:rPr lang="es-CL" sz="1400" dirty="0"/>
            <a:t>Análisis desde una mirada más integral</a:t>
          </a:r>
        </a:p>
      </dgm:t>
    </dgm:pt>
    <dgm:pt modelId="{787AB92E-5DBC-4E86-914F-FA45988CCFA9}" type="parTrans" cxnId="{C381EDE4-9093-40BF-87FD-9BEB399EE2EB}">
      <dgm:prSet/>
      <dgm:spPr/>
      <dgm:t>
        <a:bodyPr/>
        <a:lstStyle/>
        <a:p>
          <a:endParaRPr lang="es-CL"/>
        </a:p>
      </dgm:t>
    </dgm:pt>
    <dgm:pt modelId="{B9BE6B67-D543-46EB-8158-ED28AE28903E}" type="sibTrans" cxnId="{C381EDE4-9093-40BF-87FD-9BEB399EE2EB}">
      <dgm:prSet/>
      <dgm:spPr/>
      <dgm:t>
        <a:bodyPr/>
        <a:lstStyle/>
        <a:p>
          <a:endParaRPr lang="es-CL"/>
        </a:p>
      </dgm:t>
    </dgm:pt>
    <dgm:pt modelId="{E32143E9-F31F-4FEB-B525-85D8CFD35086}">
      <dgm:prSet phldrT="[Texto]" custT="1"/>
      <dgm:spPr/>
      <dgm:t>
        <a:bodyPr/>
        <a:lstStyle/>
        <a:p>
          <a:r>
            <a:rPr lang="es-CL" sz="1400" dirty="0"/>
            <a:t>Diseño participativo</a:t>
          </a:r>
        </a:p>
      </dgm:t>
    </dgm:pt>
    <dgm:pt modelId="{85ADE7D0-897A-457C-89B9-D95BD510FE45}" type="parTrans" cxnId="{BBCF7B28-C1DD-4CA2-8D23-B560C05161CE}">
      <dgm:prSet/>
      <dgm:spPr/>
      <dgm:t>
        <a:bodyPr/>
        <a:lstStyle/>
        <a:p>
          <a:endParaRPr lang="es-CL"/>
        </a:p>
      </dgm:t>
    </dgm:pt>
    <dgm:pt modelId="{4C440FF5-E8FB-4928-B0A2-E09643A2554E}" type="sibTrans" cxnId="{BBCF7B28-C1DD-4CA2-8D23-B560C05161CE}">
      <dgm:prSet/>
      <dgm:spPr/>
      <dgm:t>
        <a:bodyPr/>
        <a:lstStyle/>
        <a:p>
          <a:endParaRPr lang="es-CL"/>
        </a:p>
      </dgm:t>
    </dgm:pt>
    <dgm:pt modelId="{357A3D55-E3DB-4F99-BF10-7F15076D1B19}">
      <dgm:prSet phldrT="[Texto]" custT="1"/>
      <dgm:spPr/>
      <dgm:t>
        <a:bodyPr/>
        <a:lstStyle/>
        <a:p>
          <a:r>
            <a:rPr lang="es-CL" sz="1400" dirty="0"/>
            <a:t>Cambio deseado (TOC)</a:t>
          </a:r>
        </a:p>
      </dgm:t>
    </dgm:pt>
    <dgm:pt modelId="{53DC713A-984A-477B-A4BE-2877108C0791}" type="parTrans" cxnId="{3DA0A31A-CE1B-4040-AA30-CB126CF71716}">
      <dgm:prSet/>
      <dgm:spPr/>
      <dgm:t>
        <a:bodyPr/>
        <a:lstStyle/>
        <a:p>
          <a:endParaRPr lang="es-CL"/>
        </a:p>
      </dgm:t>
    </dgm:pt>
    <dgm:pt modelId="{DA3642C2-57DD-438B-852C-EBA33BA6084B}" type="sibTrans" cxnId="{3DA0A31A-CE1B-4040-AA30-CB126CF71716}">
      <dgm:prSet/>
      <dgm:spPr/>
      <dgm:t>
        <a:bodyPr/>
        <a:lstStyle/>
        <a:p>
          <a:endParaRPr lang="es-CL"/>
        </a:p>
      </dgm:t>
    </dgm:pt>
    <dgm:pt modelId="{86E13C0C-B407-4A21-A898-46191C45E456}">
      <dgm:prSet phldrT="[Texto]" custT="1"/>
      <dgm:spPr/>
      <dgm:t>
        <a:bodyPr/>
        <a:lstStyle/>
        <a:p>
          <a:r>
            <a:rPr lang="es-CL" sz="1400" dirty="0"/>
            <a:t>Población objetivo</a:t>
          </a:r>
        </a:p>
      </dgm:t>
    </dgm:pt>
    <dgm:pt modelId="{61BBDA8B-A266-417E-A37E-00D5BE9A013C}" type="parTrans" cxnId="{9443189F-CAC9-4640-8562-C07801F62860}">
      <dgm:prSet/>
      <dgm:spPr/>
      <dgm:t>
        <a:bodyPr/>
        <a:lstStyle/>
        <a:p>
          <a:endParaRPr lang="es-CL"/>
        </a:p>
      </dgm:t>
    </dgm:pt>
    <dgm:pt modelId="{2CF6827F-55A9-4E48-A9A7-CA6C6182AAA8}" type="sibTrans" cxnId="{9443189F-CAC9-4640-8562-C07801F62860}">
      <dgm:prSet/>
      <dgm:spPr/>
      <dgm:t>
        <a:bodyPr/>
        <a:lstStyle/>
        <a:p>
          <a:endParaRPr lang="es-CL"/>
        </a:p>
      </dgm:t>
    </dgm:pt>
    <dgm:pt modelId="{027F538D-6659-4A1C-BD78-1377F846047D}">
      <dgm:prSet phldrT="[Texto]" custT="1"/>
      <dgm:spPr/>
      <dgm:t>
        <a:bodyPr/>
        <a:lstStyle/>
        <a:p>
          <a:r>
            <a:rPr lang="es-CL" sz="1400" dirty="0"/>
            <a:t>Productos y sus indicadores de calidad</a:t>
          </a:r>
        </a:p>
      </dgm:t>
    </dgm:pt>
    <dgm:pt modelId="{8692C3AC-4463-4135-9D87-4D8DB50BA422}" type="parTrans" cxnId="{17662AF7-98B5-449E-80F1-5B24458F5832}">
      <dgm:prSet/>
      <dgm:spPr/>
      <dgm:t>
        <a:bodyPr/>
        <a:lstStyle/>
        <a:p>
          <a:endParaRPr lang="es-CL"/>
        </a:p>
      </dgm:t>
    </dgm:pt>
    <dgm:pt modelId="{FC743548-4F35-4DBC-ACCB-D62EF9E96F62}" type="sibTrans" cxnId="{17662AF7-98B5-449E-80F1-5B24458F5832}">
      <dgm:prSet/>
      <dgm:spPr/>
      <dgm:t>
        <a:bodyPr/>
        <a:lstStyle/>
        <a:p>
          <a:endParaRPr lang="es-CL"/>
        </a:p>
      </dgm:t>
    </dgm:pt>
    <dgm:pt modelId="{9FDD5E0C-DE3B-45B0-B151-C5B84563546C}">
      <dgm:prSet phldrT="[Texto]" custT="1"/>
      <dgm:spPr/>
      <dgm:t>
        <a:bodyPr/>
        <a:lstStyle/>
        <a:p>
          <a:r>
            <a:rPr lang="es-CL" sz="1400" dirty="0"/>
            <a:t>Actividades y acciones</a:t>
          </a:r>
        </a:p>
      </dgm:t>
    </dgm:pt>
    <dgm:pt modelId="{243B2B2F-62F8-473D-9C66-E944C6FFFA5C}" type="parTrans" cxnId="{E4A40186-4CA3-49C4-B1F2-09E0C8FBD925}">
      <dgm:prSet/>
      <dgm:spPr/>
      <dgm:t>
        <a:bodyPr/>
        <a:lstStyle/>
        <a:p>
          <a:endParaRPr lang="es-CL"/>
        </a:p>
      </dgm:t>
    </dgm:pt>
    <dgm:pt modelId="{068DFA64-D559-48A8-89AE-B389DF6E9C7E}" type="sibTrans" cxnId="{E4A40186-4CA3-49C4-B1F2-09E0C8FBD925}">
      <dgm:prSet/>
      <dgm:spPr/>
      <dgm:t>
        <a:bodyPr/>
        <a:lstStyle/>
        <a:p>
          <a:endParaRPr lang="es-CL"/>
        </a:p>
      </dgm:t>
    </dgm:pt>
    <dgm:pt modelId="{0F51641C-656A-4758-A1C2-4424320AD38D}">
      <dgm:prSet phldrT="[Texto]" custT="1"/>
      <dgm:spPr/>
      <dgm:t>
        <a:bodyPr/>
        <a:lstStyle/>
        <a:p>
          <a:r>
            <a:rPr lang="es-CL" sz="1400" dirty="0"/>
            <a:t>Presupuesto asociado</a:t>
          </a:r>
        </a:p>
      </dgm:t>
    </dgm:pt>
    <dgm:pt modelId="{A3588D62-2763-4240-8F3B-8904E6EF99F9}" type="parTrans" cxnId="{01AF31B2-A440-48BC-8863-A191FBBE9F08}">
      <dgm:prSet/>
      <dgm:spPr/>
      <dgm:t>
        <a:bodyPr/>
        <a:lstStyle/>
        <a:p>
          <a:endParaRPr lang="es-CL"/>
        </a:p>
      </dgm:t>
    </dgm:pt>
    <dgm:pt modelId="{285B3C47-4C9B-44B5-935B-B5F81CB88DA4}" type="sibTrans" cxnId="{01AF31B2-A440-48BC-8863-A191FBBE9F08}">
      <dgm:prSet/>
      <dgm:spPr/>
      <dgm:t>
        <a:bodyPr/>
        <a:lstStyle/>
        <a:p>
          <a:endParaRPr lang="es-CL"/>
        </a:p>
      </dgm:t>
    </dgm:pt>
    <dgm:pt modelId="{8DBB8668-3F51-4016-B443-FFF49189DFAC}" type="pres">
      <dgm:prSet presAssocID="{8238591A-93CC-4130-92FF-57B1226AE8DF}" presName="theList" presStyleCnt="0">
        <dgm:presLayoutVars>
          <dgm:dir/>
          <dgm:animLvl val="lvl"/>
          <dgm:resizeHandles val="exact"/>
        </dgm:presLayoutVars>
      </dgm:prSet>
      <dgm:spPr/>
    </dgm:pt>
    <dgm:pt modelId="{CBAB64C5-8ED0-43B3-876B-C3019C8C0C6E}" type="pres">
      <dgm:prSet presAssocID="{A41A0164-1FFC-4018-9C35-335FE47C726F}" presName="compNode" presStyleCnt="0"/>
      <dgm:spPr/>
    </dgm:pt>
    <dgm:pt modelId="{BC2F99A6-49A2-435D-ABC3-D5882B70406D}" type="pres">
      <dgm:prSet presAssocID="{A41A0164-1FFC-4018-9C35-335FE47C726F}" presName="aNode" presStyleLbl="bgShp" presStyleIdx="0" presStyleCnt="3"/>
      <dgm:spPr/>
    </dgm:pt>
    <dgm:pt modelId="{80692CBF-2427-471F-9DE2-E7D2F0EAFB71}" type="pres">
      <dgm:prSet presAssocID="{A41A0164-1FFC-4018-9C35-335FE47C726F}" presName="textNode" presStyleLbl="bgShp" presStyleIdx="0" presStyleCnt="3"/>
      <dgm:spPr/>
    </dgm:pt>
    <dgm:pt modelId="{F24CB14D-EFFC-4B3E-A351-052A684D3961}" type="pres">
      <dgm:prSet presAssocID="{A41A0164-1FFC-4018-9C35-335FE47C726F}" presName="compChildNode" presStyleCnt="0"/>
      <dgm:spPr/>
    </dgm:pt>
    <dgm:pt modelId="{50147049-DD24-493E-9B9E-9FA1A28914DF}" type="pres">
      <dgm:prSet presAssocID="{A41A0164-1FFC-4018-9C35-335FE47C726F}" presName="theInnerList" presStyleCnt="0"/>
      <dgm:spPr/>
    </dgm:pt>
    <dgm:pt modelId="{505747A2-D19B-4F1E-B739-17283A332F56}" type="pres">
      <dgm:prSet presAssocID="{455EF408-DD77-4F31-BDA4-334D938F9825}" presName="childNode" presStyleLbl="node1" presStyleIdx="0" presStyleCnt="13">
        <dgm:presLayoutVars>
          <dgm:bulletEnabled val="1"/>
        </dgm:presLayoutVars>
      </dgm:prSet>
      <dgm:spPr/>
    </dgm:pt>
    <dgm:pt modelId="{BE70A698-97D8-4CD8-9934-450BF2BB2C49}" type="pres">
      <dgm:prSet presAssocID="{455EF408-DD77-4F31-BDA4-334D938F9825}" presName="aSpace2" presStyleCnt="0"/>
      <dgm:spPr/>
    </dgm:pt>
    <dgm:pt modelId="{CC98D299-78EF-42DC-9120-B57C9280BF7E}" type="pres">
      <dgm:prSet presAssocID="{2FD35843-CDBE-40B6-A03C-EA58C5D7C700}" presName="childNode" presStyleLbl="node1" presStyleIdx="1" presStyleCnt="13" custLinFactY="74716" custLinFactNeighborX="1087" custLinFactNeighborY="100000">
        <dgm:presLayoutVars>
          <dgm:bulletEnabled val="1"/>
        </dgm:presLayoutVars>
      </dgm:prSet>
      <dgm:spPr/>
    </dgm:pt>
    <dgm:pt modelId="{A939E60C-C3CC-4DC2-9015-C7B760284CE6}" type="pres">
      <dgm:prSet presAssocID="{2FD35843-CDBE-40B6-A03C-EA58C5D7C700}" presName="aSpace2" presStyleCnt="0"/>
      <dgm:spPr/>
    </dgm:pt>
    <dgm:pt modelId="{D0848E98-5EA6-4CA0-BC43-E56A22660007}" type="pres">
      <dgm:prSet presAssocID="{26E83F7A-206A-4895-B621-BBD3946A701B}" presName="childNode" presStyleLbl="node1" presStyleIdx="2" presStyleCnt="13" custLinFactY="-100000" custLinFactNeighborX="544" custLinFactNeighborY="-180508">
        <dgm:presLayoutVars>
          <dgm:bulletEnabled val="1"/>
        </dgm:presLayoutVars>
      </dgm:prSet>
      <dgm:spPr/>
    </dgm:pt>
    <dgm:pt modelId="{D964855D-8A82-4BDB-9F78-1E68C263876D}" type="pres">
      <dgm:prSet presAssocID="{26E83F7A-206A-4895-B621-BBD3946A701B}" presName="aSpace2" presStyleCnt="0"/>
      <dgm:spPr/>
    </dgm:pt>
    <dgm:pt modelId="{C8F33901-DE7B-4E90-A43A-B03384FE1D1F}" type="pres">
      <dgm:prSet presAssocID="{0730DC5B-6DB0-49AF-A1D0-30580B38E719}" presName="childNode" presStyleLbl="node1" presStyleIdx="3" presStyleCnt="13" custLinFactY="-20696" custLinFactNeighborY="-100000">
        <dgm:presLayoutVars>
          <dgm:bulletEnabled val="1"/>
        </dgm:presLayoutVars>
      </dgm:prSet>
      <dgm:spPr/>
    </dgm:pt>
    <dgm:pt modelId="{F5EBB634-B1B1-449D-8009-A1803ED467AB}" type="pres">
      <dgm:prSet presAssocID="{0730DC5B-6DB0-49AF-A1D0-30580B38E719}" presName="aSpace2" presStyleCnt="0"/>
      <dgm:spPr/>
    </dgm:pt>
    <dgm:pt modelId="{96166C05-6D77-4612-BC32-3717D969D83B}" type="pres">
      <dgm:prSet presAssocID="{E32143E9-F31F-4FEB-B525-85D8CFD35086}" presName="childNode" presStyleLbl="node1" presStyleIdx="4" presStyleCnt="13" custLinFactY="-30436" custLinFactNeighborX="543" custLinFactNeighborY="-100000">
        <dgm:presLayoutVars>
          <dgm:bulletEnabled val="1"/>
        </dgm:presLayoutVars>
      </dgm:prSet>
      <dgm:spPr/>
    </dgm:pt>
    <dgm:pt modelId="{9CE065CA-77BA-4050-95B6-C76E6BAD7585}" type="pres">
      <dgm:prSet presAssocID="{A41A0164-1FFC-4018-9C35-335FE47C726F}" presName="aSpace" presStyleCnt="0"/>
      <dgm:spPr/>
    </dgm:pt>
    <dgm:pt modelId="{2BBEDB94-9E14-47BD-B75F-8C3D3C42042F}" type="pres">
      <dgm:prSet presAssocID="{5C7FDD24-40D6-43AA-B8D2-FFF95E8ED124}" presName="compNode" presStyleCnt="0"/>
      <dgm:spPr/>
    </dgm:pt>
    <dgm:pt modelId="{B04A8199-BCB7-4E2C-8464-E40348444AF2}" type="pres">
      <dgm:prSet presAssocID="{5C7FDD24-40D6-43AA-B8D2-FFF95E8ED124}" presName="aNode" presStyleLbl="bgShp" presStyleIdx="1" presStyleCnt="3"/>
      <dgm:spPr/>
    </dgm:pt>
    <dgm:pt modelId="{9950BCAC-DFF7-4B5F-9B98-BE64D80A7C56}" type="pres">
      <dgm:prSet presAssocID="{5C7FDD24-40D6-43AA-B8D2-FFF95E8ED124}" presName="textNode" presStyleLbl="bgShp" presStyleIdx="1" presStyleCnt="3"/>
      <dgm:spPr/>
    </dgm:pt>
    <dgm:pt modelId="{988E61C9-4D6D-4F65-B8D3-DFD89F292EB6}" type="pres">
      <dgm:prSet presAssocID="{5C7FDD24-40D6-43AA-B8D2-FFF95E8ED124}" presName="compChildNode" presStyleCnt="0"/>
      <dgm:spPr/>
    </dgm:pt>
    <dgm:pt modelId="{AE1F9E99-E998-4188-B3C0-F9C84CA5898B}" type="pres">
      <dgm:prSet presAssocID="{5C7FDD24-40D6-43AA-B8D2-FFF95E8ED124}" presName="theInnerList" presStyleCnt="0"/>
      <dgm:spPr/>
    </dgm:pt>
    <dgm:pt modelId="{2AD41E57-293D-497F-BEBC-DADBEA6FC67F}" type="pres">
      <dgm:prSet presAssocID="{0DAD40C0-50A7-4748-9B2B-6BF8ED49AE35}" presName="childNode" presStyleLbl="node1" presStyleIdx="5" presStyleCnt="13">
        <dgm:presLayoutVars>
          <dgm:bulletEnabled val="1"/>
        </dgm:presLayoutVars>
      </dgm:prSet>
      <dgm:spPr/>
    </dgm:pt>
    <dgm:pt modelId="{0D09E2C6-53E3-42B3-ADE7-7788564CBB2B}" type="pres">
      <dgm:prSet presAssocID="{0DAD40C0-50A7-4748-9B2B-6BF8ED49AE35}" presName="aSpace2" presStyleCnt="0"/>
      <dgm:spPr/>
    </dgm:pt>
    <dgm:pt modelId="{3A623B0B-8AFC-44F4-9E2D-909386C2F6F1}" type="pres">
      <dgm:prSet presAssocID="{357A3D55-E3DB-4F99-BF10-7F15076D1B19}" presName="childNode" presStyleLbl="node1" presStyleIdx="6" presStyleCnt="13">
        <dgm:presLayoutVars>
          <dgm:bulletEnabled val="1"/>
        </dgm:presLayoutVars>
      </dgm:prSet>
      <dgm:spPr/>
    </dgm:pt>
    <dgm:pt modelId="{E50D1790-434E-4B19-A22E-3AC23A169CC4}" type="pres">
      <dgm:prSet presAssocID="{357A3D55-E3DB-4F99-BF10-7F15076D1B19}" presName="aSpace2" presStyleCnt="0"/>
      <dgm:spPr/>
    </dgm:pt>
    <dgm:pt modelId="{69FBF6DC-17A4-4B68-8038-8521990FD86B}" type="pres">
      <dgm:prSet presAssocID="{62E43B6C-95B6-44DA-A5D4-7E466EFD8611}" presName="childNode" presStyleLbl="node1" presStyleIdx="7" presStyleCnt="13">
        <dgm:presLayoutVars>
          <dgm:bulletEnabled val="1"/>
        </dgm:presLayoutVars>
      </dgm:prSet>
      <dgm:spPr/>
    </dgm:pt>
    <dgm:pt modelId="{1210C5A0-A877-4FA9-9848-28FECF698ABC}" type="pres">
      <dgm:prSet presAssocID="{62E43B6C-95B6-44DA-A5D4-7E466EFD8611}" presName="aSpace2" presStyleCnt="0"/>
      <dgm:spPr/>
    </dgm:pt>
    <dgm:pt modelId="{415E04B6-8040-4DD6-8809-AE84C5823E85}" type="pres">
      <dgm:prSet presAssocID="{86E13C0C-B407-4A21-A898-46191C45E456}" presName="childNode" presStyleLbl="node1" presStyleIdx="8" presStyleCnt="13">
        <dgm:presLayoutVars>
          <dgm:bulletEnabled val="1"/>
        </dgm:presLayoutVars>
      </dgm:prSet>
      <dgm:spPr/>
    </dgm:pt>
    <dgm:pt modelId="{91DDE432-24A7-4ECB-81C4-B255F3B8B362}" type="pres">
      <dgm:prSet presAssocID="{5C7FDD24-40D6-43AA-B8D2-FFF95E8ED124}" presName="aSpace" presStyleCnt="0"/>
      <dgm:spPr/>
    </dgm:pt>
    <dgm:pt modelId="{93C0CD6D-49DE-4FF8-A77A-C6D5C2543592}" type="pres">
      <dgm:prSet presAssocID="{03580C93-45F5-4094-98F2-79224B9715C9}" presName="compNode" presStyleCnt="0"/>
      <dgm:spPr/>
    </dgm:pt>
    <dgm:pt modelId="{2D4156DF-A61B-4743-86C3-EAA98A0A64A5}" type="pres">
      <dgm:prSet presAssocID="{03580C93-45F5-4094-98F2-79224B9715C9}" presName="aNode" presStyleLbl="bgShp" presStyleIdx="2" presStyleCnt="3"/>
      <dgm:spPr/>
    </dgm:pt>
    <dgm:pt modelId="{179084CA-4AED-4468-A52F-9774DC67633C}" type="pres">
      <dgm:prSet presAssocID="{03580C93-45F5-4094-98F2-79224B9715C9}" presName="textNode" presStyleLbl="bgShp" presStyleIdx="2" presStyleCnt="3"/>
      <dgm:spPr/>
    </dgm:pt>
    <dgm:pt modelId="{910CF3BB-28BF-477E-BC7D-5AE641DD1231}" type="pres">
      <dgm:prSet presAssocID="{03580C93-45F5-4094-98F2-79224B9715C9}" presName="compChildNode" presStyleCnt="0"/>
      <dgm:spPr/>
    </dgm:pt>
    <dgm:pt modelId="{8A934346-9362-4D62-A7A0-F51469B9ADA9}" type="pres">
      <dgm:prSet presAssocID="{03580C93-45F5-4094-98F2-79224B9715C9}" presName="theInnerList" presStyleCnt="0"/>
      <dgm:spPr/>
    </dgm:pt>
    <dgm:pt modelId="{0EFD95B0-4DA1-4195-8F42-EB53B9EFD2A3}" type="pres">
      <dgm:prSet presAssocID="{FB13A0F3-33A6-4549-AB85-C61DD4009E72}" presName="childNode" presStyleLbl="node1" presStyleIdx="9" presStyleCnt="13">
        <dgm:presLayoutVars>
          <dgm:bulletEnabled val="1"/>
        </dgm:presLayoutVars>
      </dgm:prSet>
      <dgm:spPr/>
    </dgm:pt>
    <dgm:pt modelId="{50AB4151-1373-4FAA-9BDF-BAF6E6E0BC9D}" type="pres">
      <dgm:prSet presAssocID="{FB13A0F3-33A6-4549-AB85-C61DD4009E72}" presName="aSpace2" presStyleCnt="0"/>
      <dgm:spPr/>
    </dgm:pt>
    <dgm:pt modelId="{B45FD2FE-3CAF-4735-AF9D-FD87D7BA9F14}" type="pres">
      <dgm:prSet presAssocID="{027F538D-6659-4A1C-BD78-1377F846047D}" presName="childNode" presStyleLbl="node1" presStyleIdx="10" presStyleCnt="13">
        <dgm:presLayoutVars>
          <dgm:bulletEnabled val="1"/>
        </dgm:presLayoutVars>
      </dgm:prSet>
      <dgm:spPr/>
    </dgm:pt>
    <dgm:pt modelId="{970938F6-A7B4-4CBE-A863-CB1AE7195A6E}" type="pres">
      <dgm:prSet presAssocID="{027F538D-6659-4A1C-BD78-1377F846047D}" presName="aSpace2" presStyleCnt="0"/>
      <dgm:spPr/>
    </dgm:pt>
    <dgm:pt modelId="{713817EF-98DA-4965-A572-2C26D3B92573}" type="pres">
      <dgm:prSet presAssocID="{9FDD5E0C-DE3B-45B0-B151-C5B84563546C}" presName="childNode" presStyleLbl="node1" presStyleIdx="11" presStyleCnt="13">
        <dgm:presLayoutVars>
          <dgm:bulletEnabled val="1"/>
        </dgm:presLayoutVars>
      </dgm:prSet>
      <dgm:spPr/>
    </dgm:pt>
    <dgm:pt modelId="{7951F0E6-9451-4E43-B5C0-5855AE608ECF}" type="pres">
      <dgm:prSet presAssocID="{9FDD5E0C-DE3B-45B0-B151-C5B84563546C}" presName="aSpace2" presStyleCnt="0"/>
      <dgm:spPr/>
    </dgm:pt>
    <dgm:pt modelId="{09A4AEB2-BD23-43F3-90B5-35F91347CC21}" type="pres">
      <dgm:prSet presAssocID="{0F51641C-656A-4758-A1C2-4424320AD38D}" presName="childNode" presStyleLbl="node1" presStyleIdx="12" presStyleCnt="13">
        <dgm:presLayoutVars>
          <dgm:bulletEnabled val="1"/>
        </dgm:presLayoutVars>
      </dgm:prSet>
      <dgm:spPr/>
    </dgm:pt>
  </dgm:ptLst>
  <dgm:cxnLst>
    <dgm:cxn modelId="{2F1E0F16-A9A9-472E-B8FB-3640FC8C0FEA}" type="presOf" srcId="{455EF408-DD77-4F31-BDA4-334D938F9825}" destId="{505747A2-D19B-4F1E-B739-17283A332F56}" srcOrd="0" destOrd="0" presId="urn:microsoft.com/office/officeart/2005/8/layout/lProcess2"/>
    <dgm:cxn modelId="{3DA0A31A-CE1B-4040-AA30-CB126CF71716}" srcId="{5C7FDD24-40D6-43AA-B8D2-FFF95E8ED124}" destId="{357A3D55-E3DB-4F99-BF10-7F15076D1B19}" srcOrd="1" destOrd="0" parTransId="{53DC713A-984A-477B-A4BE-2877108C0791}" sibTransId="{DA3642C2-57DD-438B-852C-EBA33BA6084B}"/>
    <dgm:cxn modelId="{BB834E1F-CB73-4B04-964F-0FFE9F604619}" type="presOf" srcId="{26E83F7A-206A-4895-B621-BBD3946A701B}" destId="{D0848E98-5EA6-4CA0-BC43-E56A22660007}" srcOrd="0" destOrd="0" presId="urn:microsoft.com/office/officeart/2005/8/layout/lProcess2"/>
    <dgm:cxn modelId="{BBCF7B28-C1DD-4CA2-8D23-B560C05161CE}" srcId="{A41A0164-1FFC-4018-9C35-335FE47C726F}" destId="{E32143E9-F31F-4FEB-B525-85D8CFD35086}" srcOrd="4" destOrd="0" parTransId="{85ADE7D0-897A-457C-89B9-D95BD510FE45}" sibTransId="{4C440FF5-E8FB-4928-B0A2-E09643A2554E}"/>
    <dgm:cxn modelId="{65FBB532-387B-4CA2-978C-AD0856479299}" type="presOf" srcId="{9FDD5E0C-DE3B-45B0-B151-C5B84563546C}" destId="{713817EF-98DA-4965-A572-2C26D3B92573}" srcOrd="0" destOrd="0" presId="urn:microsoft.com/office/officeart/2005/8/layout/lProcess2"/>
    <dgm:cxn modelId="{EFBD1F37-482C-41B1-BF89-CBF054A21DA8}" type="presOf" srcId="{8238591A-93CC-4130-92FF-57B1226AE8DF}" destId="{8DBB8668-3F51-4016-B443-FFF49189DFAC}" srcOrd="0" destOrd="0" presId="urn:microsoft.com/office/officeart/2005/8/layout/lProcess2"/>
    <dgm:cxn modelId="{ADA89537-FFE4-452B-AB1B-433B3315FD22}" srcId="{8238591A-93CC-4130-92FF-57B1226AE8DF}" destId="{5C7FDD24-40D6-43AA-B8D2-FFF95E8ED124}" srcOrd="1" destOrd="0" parTransId="{CAAC25ED-7AE0-41E9-9837-3AE3E43D8391}" sibTransId="{A08D9599-DE21-4243-A43B-15C87CCD67E7}"/>
    <dgm:cxn modelId="{D8A32838-71EF-4248-9A71-3810A925E76F}" type="presOf" srcId="{E32143E9-F31F-4FEB-B525-85D8CFD35086}" destId="{96166C05-6D77-4612-BC32-3717D969D83B}" srcOrd="0" destOrd="0" presId="urn:microsoft.com/office/officeart/2005/8/layout/lProcess2"/>
    <dgm:cxn modelId="{69FC323D-C5DA-4FA1-A406-604D482C9277}" type="presOf" srcId="{5C7FDD24-40D6-43AA-B8D2-FFF95E8ED124}" destId="{9950BCAC-DFF7-4B5F-9B98-BE64D80A7C56}" srcOrd="1" destOrd="0" presId="urn:microsoft.com/office/officeart/2005/8/layout/lProcess2"/>
    <dgm:cxn modelId="{764DE640-DC93-4E69-B018-990AB8400F2F}" srcId="{A41A0164-1FFC-4018-9C35-335FE47C726F}" destId="{455EF408-DD77-4F31-BDA4-334D938F9825}" srcOrd="0" destOrd="0" parTransId="{64A252F2-4C4E-4EF5-B0F6-FD8E05FE57D9}" sibTransId="{12175164-E16B-46A3-919E-13CE24E28F19}"/>
    <dgm:cxn modelId="{29D92F45-08D2-4CF9-922E-E0C70A8A47F0}" type="presOf" srcId="{0730DC5B-6DB0-49AF-A1D0-30580B38E719}" destId="{C8F33901-DE7B-4E90-A43A-B03384FE1D1F}" srcOrd="0" destOrd="0" presId="urn:microsoft.com/office/officeart/2005/8/layout/lProcess2"/>
    <dgm:cxn modelId="{67B95365-12CB-4D02-B462-FDCB480D4F69}" type="presOf" srcId="{62E43B6C-95B6-44DA-A5D4-7E466EFD8611}" destId="{69FBF6DC-17A4-4B68-8038-8521990FD86B}" srcOrd="0" destOrd="0" presId="urn:microsoft.com/office/officeart/2005/8/layout/lProcess2"/>
    <dgm:cxn modelId="{0BC93273-29A0-431A-B05E-BB99C7C7F121}" type="presOf" srcId="{027F538D-6659-4A1C-BD78-1377F846047D}" destId="{B45FD2FE-3CAF-4735-AF9D-FD87D7BA9F14}" srcOrd="0" destOrd="0" presId="urn:microsoft.com/office/officeart/2005/8/layout/lProcess2"/>
    <dgm:cxn modelId="{4DF9CC54-C02F-4829-A0DB-DA4D11C35329}" type="presOf" srcId="{03580C93-45F5-4094-98F2-79224B9715C9}" destId="{2D4156DF-A61B-4743-86C3-EAA98A0A64A5}" srcOrd="0" destOrd="0" presId="urn:microsoft.com/office/officeart/2005/8/layout/lProcess2"/>
    <dgm:cxn modelId="{77CC8158-D5B4-4AB1-AE5B-7FF8D1A516AE}" srcId="{03580C93-45F5-4094-98F2-79224B9715C9}" destId="{FB13A0F3-33A6-4549-AB85-C61DD4009E72}" srcOrd="0" destOrd="0" parTransId="{1F4C52AB-BBF0-4028-B280-5EE879D1157E}" sibTransId="{73356080-CEB0-4FB3-8988-CB57B5EF5760}"/>
    <dgm:cxn modelId="{1B4D7784-C73E-45DD-B26C-DF58262685CB}" srcId="{5C7FDD24-40D6-43AA-B8D2-FFF95E8ED124}" destId="{0DAD40C0-50A7-4748-9B2B-6BF8ED49AE35}" srcOrd="0" destOrd="0" parTransId="{1361D52F-B4E2-4A57-8145-2E9C5AA0EA55}" sibTransId="{60608E0F-7CC0-4663-AAE0-C6014A3C6DAB}"/>
    <dgm:cxn modelId="{E4A40186-4CA3-49C4-B1F2-09E0C8FBD925}" srcId="{03580C93-45F5-4094-98F2-79224B9715C9}" destId="{9FDD5E0C-DE3B-45B0-B151-C5B84563546C}" srcOrd="2" destOrd="0" parTransId="{243B2B2F-62F8-473D-9C66-E944C6FFFA5C}" sibTransId="{068DFA64-D559-48A8-89AE-B389DF6E9C7E}"/>
    <dgm:cxn modelId="{4B2B2686-B1AF-4E72-A803-59285A8DACA8}" type="presOf" srcId="{FB13A0F3-33A6-4549-AB85-C61DD4009E72}" destId="{0EFD95B0-4DA1-4195-8F42-EB53B9EFD2A3}" srcOrd="0" destOrd="0" presId="urn:microsoft.com/office/officeart/2005/8/layout/lProcess2"/>
    <dgm:cxn modelId="{41A51E8D-7E35-4A40-92DC-49D010961639}" srcId="{8238591A-93CC-4130-92FF-57B1226AE8DF}" destId="{03580C93-45F5-4094-98F2-79224B9715C9}" srcOrd="2" destOrd="0" parTransId="{6F2A76A0-DA07-409F-9E33-8C2771C72E21}" sibTransId="{C3B801C2-8B69-4141-A128-913F98A6DC98}"/>
    <dgm:cxn modelId="{E490DA94-91E2-4D1D-BEFB-9FC88FBB6357}" srcId="{8238591A-93CC-4130-92FF-57B1226AE8DF}" destId="{A41A0164-1FFC-4018-9C35-335FE47C726F}" srcOrd="0" destOrd="0" parTransId="{FA3DCC65-3DA9-4340-98E7-5F1F183BD570}" sibTransId="{9AFC128E-98AF-4251-BB10-5917E7BCE4BD}"/>
    <dgm:cxn modelId="{FDA5D69E-6047-4B4C-BE79-74058B5E46A9}" type="presOf" srcId="{357A3D55-E3DB-4F99-BF10-7F15076D1B19}" destId="{3A623B0B-8AFC-44F4-9E2D-909386C2F6F1}" srcOrd="0" destOrd="0" presId="urn:microsoft.com/office/officeart/2005/8/layout/lProcess2"/>
    <dgm:cxn modelId="{9443189F-CAC9-4640-8562-C07801F62860}" srcId="{5C7FDD24-40D6-43AA-B8D2-FFF95E8ED124}" destId="{86E13C0C-B407-4A21-A898-46191C45E456}" srcOrd="3" destOrd="0" parTransId="{61BBDA8B-A266-417E-A37E-00D5BE9A013C}" sibTransId="{2CF6827F-55A9-4E48-A9A7-CA6C6182AAA8}"/>
    <dgm:cxn modelId="{70BD8EA1-A434-41D4-85BC-ED1A7938F39D}" type="presOf" srcId="{5C7FDD24-40D6-43AA-B8D2-FFF95E8ED124}" destId="{B04A8199-BCB7-4E2C-8464-E40348444AF2}" srcOrd="0" destOrd="0" presId="urn:microsoft.com/office/officeart/2005/8/layout/lProcess2"/>
    <dgm:cxn modelId="{2C8AE7A4-3334-4FF6-AE94-DB5C6C218EC6}" type="presOf" srcId="{A41A0164-1FFC-4018-9C35-335FE47C726F}" destId="{80692CBF-2427-471F-9DE2-E7D2F0EAFB71}" srcOrd="1" destOrd="0" presId="urn:microsoft.com/office/officeart/2005/8/layout/lProcess2"/>
    <dgm:cxn modelId="{697F02A9-0636-4669-A4EE-7B909E7420AA}" type="presOf" srcId="{03580C93-45F5-4094-98F2-79224B9715C9}" destId="{179084CA-4AED-4468-A52F-9774DC67633C}" srcOrd="1" destOrd="0" presId="urn:microsoft.com/office/officeart/2005/8/layout/lProcess2"/>
    <dgm:cxn modelId="{01AF31B2-A440-48BC-8863-A191FBBE9F08}" srcId="{03580C93-45F5-4094-98F2-79224B9715C9}" destId="{0F51641C-656A-4758-A1C2-4424320AD38D}" srcOrd="3" destOrd="0" parTransId="{A3588D62-2763-4240-8F3B-8904E6EF99F9}" sibTransId="{285B3C47-4C9B-44B5-935B-B5F81CB88DA4}"/>
    <dgm:cxn modelId="{ED3DC4B2-17EF-4A6E-895F-310EF24ED80C}" type="presOf" srcId="{0DAD40C0-50A7-4748-9B2B-6BF8ED49AE35}" destId="{2AD41E57-293D-497F-BEBC-DADBEA6FC67F}" srcOrd="0" destOrd="0" presId="urn:microsoft.com/office/officeart/2005/8/layout/lProcess2"/>
    <dgm:cxn modelId="{747C8DBE-FDBD-4A99-8543-E09021B9AC31}" type="presOf" srcId="{0F51641C-656A-4758-A1C2-4424320AD38D}" destId="{09A4AEB2-BD23-43F3-90B5-35F91347CC21}" srcOrd="0" destOrd="0" presId="urn:microsoft.com/office/officeart/2005/8/layout/lProcess2"/>
    <dgm:cxn modelId="{30D791C1-DF80-40D5-A12B-9AC7713901E1}" type="presOf" srcId="{2FD35843-CDBE-40B6-A03C-EA58C5D7C700}" destId="{CC98D299-78EF-42DC-9120-B57C9280BF7E}" srcOrd="0" destOrd="0" presId="urn:microsoft.com/office/officeart/2005/8/layout/lProcess2"/>
    <dgm:cxn modelId="{71C8F5C4-49A8-4EF8-8D86-9678C71D6281}" srcId="{5C7FDD24-40D6-43AA-B8D2-FFF95E8ED124}" destId="{62E43B6C-95B6-44DA-A5D4-7E466EFD8611}" srcOrd="2" destOrd="0" parTransId="{9756D1B4-1F49-42E5-B05C-AB6996B38DE5}" sibTransId="{ACFB92EB-F6A1-4A89-9543-993E19861415}"/>
    <dgm:cxn modelId="{196310C6-C592-481D-9E43-E3C1C74DC72E}" type="presOf" srcId="{A41A0164-1FFC-4018-9C35-335FE47C726F}" destId="{BC2F99A6-49A2-435D-ABC3-D5882B70406D}" srcOrd="0" destOrd="0" presId="urn:microsoft.com/office/officeart/2005/8/layout/lProcess2"/>
    <dgm:cxn modelId="{0EFA95D2-97CE-4640-8DFB-B637847340EC}" type="presOf" srcId="{86E13C0C-B407-4A21-A898-46191C45E456}" destId="{415E04B6-8040-4DD6-8809-AE84C5823E85}" srcOrd="0" destOrd="0" presId="urn:microsoft.com/office/officeart/2005/8/layout/lProcess2"/>
    <dgm:cxn modelId="{B19707D4-EE5E-4054-A0E9-B41D4B6D4D25}" srcId="{A41A0164-1FFC-4018-9C35-335FE47C726F}" destId="{26E83F7A-206A-4895-B621-BBD3946A701B}" srcOrd="2" destOrd="0" parTransId="{472E37B0-9BC8-4C6E-8D6C-5C62E32117AD}" sibTransId="{49C9FC61-E948-4CB4-86D3-5DA012DDB8AF}"/>
    <dgm:cxn modelId="{0C43B0E4-63F7-4922-B8FF-EED2C499B051}" srcId="{A41A0164-1FFC-4018-9C35-335FE47C726F}" destId="{2FD35843-CDBE-40B6-A03C-EA58C5D7C700}" srcOrd="1" destOrd="0" parTransId="{71F9C90B-DE75-43AE-9893-B5B01CF93681}" sibTransId="{0A31B23A-0CE3-419D-A1D6-A0D810E8912A}"/>
    <dgm:cxn modelId="{C381EDE4-9093-40BF-87FD-9BEB399EE2EB}" srcId="{A41A0164-1FFC-4018-9C35-335FE47C726F}" destId="{0730DC5B-6DB0-49AF-A1D0-30580B38E719}" srcOrd="3" destOrd="0" parTransId="{787AB92E-5DBC-4E86-914F-FA45988CCFA9}" sibTransId="{B9BE6B67-D543-46EB-8158-ED28AE28903E}"/>
    <dgm:cxn modelId="{17662AF7-98B5-449E-80F1-5B24458F5832}" srcId="{03580C93-45F5-4094-98F2-79224B9715C9}" destId="{027F538D-6659-4A1C-BD78-1377F846047D}" srcOrd="1" destOrd="0" parTransId="{8692C3AC-4463-4135-9D87-4D8DB50BA422}" sibTransId="{FC743548-4F35-4DBC-ACCB-D62EF9E96F62}"/>
    <dgm:cxn modelId="{6718104D-9DBA-46A3-A535-15CFA695937A}" type="presParOf" srcId="{8DBB8668-3F51-4016-B443-FFF49189DFAC}" destId="{CBAB64C5-8ED0-43B3-876B-C3019C8C0C6E}" srcOrd="0" destOrd="0" presId="urn:microsoft.com/office/officeart/2005/8/layout/lProcess2"/>
    <dgm:cxn modelId="{F2F46442-8BD9-49F8-9A57-9D268DECC61D}" type="presParOf" srcId="{CBAB64C5-8ED0-43B3-876B-C3019C8C0C6E}" destId="{BC2F99A6-49A2-435D-ABC3-D5882B70406D}" srcOrd="0" destOrd="0" presId="urn:microsoft.com/office/officeart/2005/8/layout/lProcess2"/>
    <dgm:cxn modelId="{8A7AEA6D-5816-4C54-BB0B-4DAF24BE9F18}" type="presParOf" srcId="{CBAB64C5-8ED0-43B3-876B-C3019C8C0C6E}" destId="{80692CBF-2427-471F-9DE2-E7D2F0EAFB71}" srcOrd="1" destOrd="0" presId="urn:microsoft.com/office/officeart/2005/8/layout/lProcess2"/>
    <dgm:cxn modelId="{E4054F07-A713-4147-A5B5-7EAB1A79D879}" type="presParOf" srcId="{CBAB64C5-8ED0-43B3-876B-C3019C8C0C6E}" destId="{F24CB14D-EFFC-4B3E-A351-052A684D3961}" srcOrd="2" destOrd="0" presId="urn:microsoft.com/office/officeart/2005/8/layout/lProcess2"/>
    <dgm:cxn modelId="{7171C45E-CA63-449A-9881-2A0BE97277B8}" type="presParOf" srcId="{F24CB14D-EFFC-4B3E-A351-052A684D3961}" destId="{50147049-DD24-493E-9B9E-9FA1A28914DF}" srcOrd="0" destOrd="0" presId="urn:microsoft.com/office/officeart/2005/8/layout/lProcess2"/>
    <dgm:cxn modelId="{973B15DD-5F5E-4903-8F69-78AEA757F522}" type="presParOf" srcId="{50147049-DD24-493E-9B9E-9FA1A28914DF}" destId="{505747A2-D19B-4F1E-B739-17283A332F56}" srcOrd="0" destOrd="0" presId="urn:microsoft.com/office/officeart/2005/8/layout/lProcess2"/>
    <dgm:cxn modelId="{4F540EFE-6E86-468C-B93C-FA49E17EA4B2}" type="presParOf" srcId="{50147049-DD24-493E-9B9E-9FA1A28914DF}" destId="{BE70A698-97D8-4CD8-9934-450BF2BB2C49}" srcOrd="1" destOrd="0" presId="urn:microsoft.com/office/officeart/2005/8/layout/lProcess2"/>
    <dgm:cxn modelId="{213BDC65-B4BA-4BB6-BF7D-48A641BC0FD8}" type="presParOf" srcId="{50147049-DD24-493E-9B9E-9FA1A28914DF}" destId="{CC98D299-78EF-42DC-9120-B57C9280BF7E}" srcOrd="2" destOrd="0" presId="urn:microsoft.com/office/officeart/2005/8/layout/lProcess2"/>
    <dgm:cxn modelId="{88B95270-2050-46FA-9AAF-F5C509DF62BB}" type="presParOf" srcId="{50147049-DD24-493E-9B9E-9FA1A28914DF}" destId="{A939E60C-C3CC-4DC2-9015-C7B760284CE6}" srcOrd="3" destOrd="0" presId="urn:microsoft.com/office/officeart/2005/8/layout/lProcess2"/>
    <dgm:cxn modelId="{C44CACA9-7E16-449B-9E13-75080E35653D}" type="presParOf" srcId="{50147049-DD24-493E-9B9E-9FA1A28914DF}" destId="{D0848E98-5EA6-4CA0-BC43-E56A22660007}" srcOrd="4" destOrd="0" presId="urn:microsoft.com/office/officeart/2005/8/layout/lProcess2"/>
    <dgm:cxn modelId="{DFC6B382-4E7E-413C-AC3C-8236143C7609}" type="presParOf" srcId="{50147049-DD24-493E-9B9E-9FA1A28914DF}" destId="{D964855D-8A82-4BDB-9F78-1E68C263876D}" srcOrd="5" destOrd="0" presId="urn:microsoft.com/office/officeart/2005/8/layout/lProcess2"/>
    <dgm:cxn modelId="{73693926-7141-44C7-BB07-BC33919E2B8E}" type="presParOf" srcId="{50147049-DD24-493E-9B9E-9FA1A28914DF}" destId="{C8F33901-DE7B-4E90-A43A-B03384FE1D1F}" srcOrd="6" destOrd="0" presId="urn:microsoft.com/office/officeart/2005/8/layout/lProcess2"/>
    <dgm:cxn modelId="{F56C42FC-8655-43BD-8537-A66CA9F8CD24}" type="presParOf" srcId="{50147049-DD24-493E-9B9E-9FA1A28914DF}" destId="{F5EBB634-B1B1-449D-8009-A1803ED467AB}" srcOrd="7" destOrd="0" presId="urn:microsoft.com/office/officeart/2005/8/layout/lProcess2"/>
    <dgm:cxn modelId="{846BCF67-C9AD-4BA3-A5FD-FBA549D94B37}" type="presParOf" srcId="{50147049-DD24-493E-9B9E-9FA1A28914DF}" destId="{96166C05-6D77-4612-BC32-3717D969D83B}" srcOrd="8" destOrd="0" presId="urn:microsoft.com/office/officeart/2005/8/layout/lProcess2"/>
    <dgm:cxn modelId="{0D146664-3899-4AE7-A3B1-57FEB064089A}" type="presParOf" srcId="{8DBB8668-3F51-4016-B443-FFF49189DFAC}" destId="{9CE065CA-77BA-4050-95B6-C76E6BAD7585}" srcOrd="1" destOrd="0" presId="urn:microsoft.com/office/officeart/2005/8/layout/lProcess2"/>
    <dgm:cxn modelId="{2DC897E9-5D37-417D-B873-D2D343EAD6AE}" type="presParOf" srcId="{8DBB8668-3F51-4016-B443-FFF49189DFAC}" destId="{2BBEDB94-9E14-47BD-B75F-8C3D3C42042F}" srcOrd="2" destOrd="0" presId="urn:microsoft.com/office/officeart/2005/8/layout/lProcess2"/>
    <dgm:cxn modelId="{ADF415DD-9E13-4290-9C86-D5C9FC2076B6}" type="presParOf" srcId="{2BBEDB94-9E14-47BD-B75F-8C3D3C42042F}" destId="{B04A8199-BCB7-4E2C-8464-E40348444AF2}" srcOrd="0" destOrd="0" presId="urn:microsoft.com/office/officeart/2005/8/layout/lProcess2"/>
    <dgm:cxn modelId="{15FBC9CA-D8D8-4A1C-BDCF-A1D266FB48F2}" type="presParOf" srcId="{2BBEDB94-9E14-47BD-B75F-8C3D3C42042F}" destId="{9950BCAC-DFF7-4B5F-9B98-BE64D80A7C56}" srcOrd="1" destOrd="0" presId="urn:microsoft.com/office/officeart/2005/8/layout/lProcess2"/>
    <dgm:cxn modelId="{88D0B93E-C24B-47AF-B76A-3953E202A551}" type="presParOf" srcId="{2BBEDB94-9E14-47BD-B75F-8C3D3C42042F}" destId="{988E61C9-4D6D-4F65-B8D3-DFD89F292EB6}" srcOrd="2" destOrd="0" presId="urn:microsoft.com/office/officeart/2005/8/layout/lProcess2"/>
    <dgm:cxn modelId="{38A83A5C-0B40-4EE6-9680-B77BEE60DBEA}" type="presParOf" srcId="{988E61C9-4D6D-4F65-B8D3-DFD89F292EB6}" destId="{AE1F9E99-E998-4188-B3C0-F9C84CA5898B}" srcOrd="0" destOrd="0" presId="urn:microsoft.com/office/officeart/2005/8/layout/lProcess2"/>
    <dgm:cxn modelId="{86F719A9-0D6D-4773-ACD6-56AABDBDEA3B}" type="presParOf" srcId="{AE1F9E99-E998-4188-B3C0-F9C84CA5898B}" destId="{2AD41E57-293D-497F-BEBC-DADBEA6FC67F}" srcOrd="0" destOrd="0" presId="urn:microsoft.com/office/officeart/2005/8/layout/lProcess2"/>
    <dgm:cxn modelId="{F3A7F694-9E28-41FE-902C-4B2029913D6C}" type="presParOf" srcId="{AE1F9E99-E998-4188-B3C0-F9C84CA5898B}" destId="{0D09E2C6-53E3-42B3-ADE7-7788564CBB2B}" srcOrd="1" destOrd="0" presId="urn:microsoft.com/office/officeart/2005/8/layout/lProcess2"/>
    <dgm:cxn modelId="{938B6C55-554D-4AB5-97BF-5772A76D9A7F}" type="presParOf" srcId="{AE1F9E99-E998-4188-B3C0-F9C84CA5898B}" destId="{3A623B0B-8AFC-44F4-9E2D-909386C2F6F1}" srcOrd="2" destOrd="0" presId="urn:microsoft.com/office/officeart/2005/8/layout/lProcess2"/>
    <dgm:cxn modelId="{530FE6D7-B799-4792-A229-95699DB30413}" type="presParOf" srcId="{AE1F9E99-E998-4188-B3C0-F9C84CA5898B}" destId="{E50D1790-434E-4B19-A22E-3AC23A169CC4}" srcOrd="3" destOrd="0" presId="urn:microsoft.com/office/officeart/2005/8/layout/lProcess2"/>
    <dgm:cxn modelId="{F19CD6CD-6A9F-43B8-9750-0B64CE8037F9}" type="presParOf" srcId="{AE1F9E99-E998-4188-B3C0-F9C84CA5898B}" destId="{69FBF6DC-17A4-4B68-8038-8521990FD86B}" srcOrd="4" destOrd="0" presId="urn:microsoft.com/office/officeart/2005/8/layout/lProcess2"/>
    <dgm:cxn modelId="{FAEE8B22-FF81-4004-969B-C45BD5AE8ACB}" type="presParOf" srcId="{AE1F9E99-E998-4188-B3C0-F9C84CA5898B}" destId="{1210C5A0-A877-4FA9-9848-28FECF698ABC}" srcOrd="5" destOrd="0" presId="urn:microsoft.com/office/officeart/2005/8/layout/lProcess2"/>
    <dgm:cxn modelId="{587033F1-5E71-47A4-B609-057EA584D060}" type="presParOf" srcId="{AE1F9E99-E998-4188-B3C0-F9C84CA5898B}" destId="{415E04B6-8040-4DD6-8809-AE84C5823E85}" srcOrd="6" destOrd="0" presId="urn:microsoft.com/office/officeart/2005/8/layout/lProcess2"/>
    <dgm:cxn modelId="{A3F790B7-DC0A-4959-BA71-2E1D9FA82764}" type="presParOf" srcId="{8DBB8668-3F51-4016-B443-FFF49189DFAC}" destId="{91DDE432-24A7-4ECB-81C4-B255F3B8B362}" srcOrd="3" destOrd="0" presId="urn:microsoft.com/office/officeart/2005/8/layout/lProcess2"/>
    <dgm:cxn modelId="{F7FBAAA5-B9D7-4B6D-852D-A63DBC3424A6}" type="presParOf" srcId="{8DBB8668-3F51-4016-B443-FFF49189DFAC}" destId="{93C0CD6D-49DE-4FF8-A77A-C6D5C2543592}" srcOrd="4" destOrd="0" presId="urn:microsoft.com/office/officeart/2005/8/layout/lProcess2"/>
    <dgm:cxn modelId="{09DCBA4B-1DED-4911-8762-A9C21C50F63F}" type="presParOf" srcId="{93C0CD6D-49DE-4FF8-A77A-C6D5C2543592}" destId="{2D4156DF-A61B-4743-86C3-EAA98A0A64A5}" srcOrd="0" destOrd="0" presId="urn:microsoft.com/office/officeart/2005/8/layout/lProcess2"/>
    <dgm:cxn modelId="{EEBB816E-0A9F-4B83-9D64-01C61A8E6B33}" type="presParOf" srcId="{93C0CD6D-49DE-4FF8-A77A-C6D5C2543592}" destId="{179084CA-4AED-4468-A52F-9774DC67633C}" srcOrd="1" destOrd="0" presId="urn:microsoft.com/office/officeart/2005/8/layout/lProcess2"/>
    <dgm:cxn modelId="{E659E57F-DFF1-4F0B-BBD7-C494EF5B2ED3}" type="presParOf" srcId="{93C0CD6D-49DE-4FF8-A77A-C6D5C2543592}" destId="{910CF3BB-28BF-477E-BC7D-5AE641DD1231}" srcOrd="2" destOrd="0" presId="urn:microsoft.com/office/officeart/2005/8/layout/lProcess2"/>
    <dgm:cxn modelId="{8A06FDFA-A09A-486C-B439-E1B31C150AB7}" type="presParOf" srcId="{910CF3BB-28BF-477E-BC7D-5AE641DD1231}" destId="{8A934346-9362-4D62-A7A0-F51469B9ADA9}" srcOrd="0" destOrd="0" presId="urn:microsoft.com/office/officeart/2005/8/layout/lProcess2"/>
    <dgm:cxn modelId="{4AC2C0BA-246A-400E-B2B4-EF4092F2A5D1}" type="presParOf" srcId="{8A934346-9362-4D62-A7A0-F51469B9ADA9}" destId="{0EFD95B0-4DA1-4195-8F42-EB53B9EFD2A3}" srcOrd="0" destOrd="0" presId="urn:microsoft.com/office/officeart/2005/8/layout/lProcess2"/>
    <dgm:cxn modelId="{964C2832-A3D0-4508-B67B-9BE4D8F89402}" type="presParOf" srcId="{8A934346-9362-4D62-A7A0-F51469B9ADA9}" destId="{50AB4151-1373-4FAA-9BDF-BAF6E6E0BC9D}" srcOrd="1" destOrd="0" presId="urn:microsoft.com/office/officeart/2005/8/layout/lProcess2"/>
    <dgm:cxn modelId="{3055EC5C-C850-468A-B564-E68054571EBD}" type="presParOf" srcId="{8A934346-9362-4D62-A7A0-F51469B9ADA9}" destId="{B45FD2FE-3CAF-4735-AF9D-FD87D7BA9F14}" srcOrd="2" destOrd="0" presId="urn:microsoft.com/office/officeart/2005/8/layout/lProcess2"/>
    <dgm:cxn modelId="{A99721A9-7534-4A1D-8A43-20393857F622}" type="presParOf" srcId="{8A934346-9362-4D62-A7A0-F51469B9ADA9}" destId="{970938F6-A7B4-4CBE-A863-CB1AE7195A6E}" srcOrd="3" destOrd="0" presId="urn:microsoft.com/office/officeart/2005/8/layout/lProcess2"/>
    <dgm:cxn modelId="{C2D98AD2-A4CC-47BF-8164-D875600C822E}" type="presParOf" srcId="{8A934346-9362-4D62-A7A0-F51469B9ADA9}" destId="{713817EF-98DA-4965-A572-2C26D3B92573}" srcOrd="4" destOrd="0" presId="urn:microsoft.com/office/officeart/2005/8/layout/lProcess2"/>
    <dgm:cxn modelId="{089CCCAF-044F-456F-9066-B8899D3A5D70}" type="presParOf" srcId="{8A934346-9362-4D62-A7A0-F51469B9ADA9}" destId="{7951F0E6-9451-4E43-B5C0-5855AE608ECF}" srcOrd="5" destOrd="0" presId="urn:microsoft.com/office/officeart/2005/8/layout/lProcess2"/>
    <dgm:cxn modelId="{0E478E62-6703-48AE-BF91-E4CD88D19022}" type="presParOf" srcId="{8A934346-9362-4D62-A7A0-F51469B9ADA9}" destId="{09A4AEB2-BD23-43F3-90B5-35F91347CC21}"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0E9B7-8F89-4683-B108-DCF0A57D1A48}" type="doc">
      <dgm:prSet loTypeId="urn:microsoft.com/office/officeart/2005/8/layout/hierarchy1" loCatId="hierarchy" qsTypeId="urn:microsoft.com/office/officeart/2005/8/quickstyle/simple3" qsCatId="simple" csTypeId="urn:microsoft.com/office/officeart/2005/8/colors/colorful4" csCatId="colorful" phldr="1"/>
      <dgm:spPr/>
      <dgm:t>
        <a:bodyPr/>
        <a:lstStyle/>
        <a:p>
          <a:endParaRPr lang="es-ES"/>
        </a:p>
      </dgm:t>
    </dgm:pt>
    <dgm:pt modelId="{213B2014-BA9F-4874-B545-9DBF1EA7A088}">
      <dgm:prSet phldrT="[Texto]" custT="1"/>
      <dgm:spPr/>
      <dgm:t>
        <a:bodyPr/>
        <a:lstStyle/>
        <a:p>
          <a:r>
            <a:rPr lang="es-ES_tradnl" sz="1200" dirty="0">
              <a:latin typeface="Candara" panose="020E0502030303020204" pitchFamily="34" charset="0"/>
            </a:rPr>
            <a:t>Las mujeres no disponen de las habilidades técnicas para </a:t>
          </a:r>
          <a:r>
            <a:rPr lang="es-ES_tradnl" sz="1200" dirty="0">
              <a:solidFill>
                <a:schemeClr val="tx1"/>
              </a:solidFill>
              <a:latin typeface="Candara" panose="020E0502030303020204" pitchFamily="34" charset="0"/>
            </a:rPr>
            <a:t>trabajar en sectores masculinizados</a:t>
          </a:r>
          <a:endParaRPr lang="es-ES" sz="1200" dirty="0">
            <a:solidFill>
              <a:schemeClr val="tx1"/>
            </a:solidFill>
            <a:latin typeface="Candara" panose="020E0502030303020204" pitchFamily="34" charset="0"/>
          </a:endParaRPr>
        </a:p>
      </dgm:t>
    </dgm:pt>
    <dgm:pt modelId="{E17462DB-E661-4271-8E6F-7563D359413F}" type="parTrans" cxnId="{DE49F6C3-E39F-4BB4-BE22-B775CFD33472}">
      <dgm:prSet/>
      <dgm:spPr/>
      <dgm:t>
        <a:bodyPr/>
        <a:lstStyle/>
        <a:p>
          <a:endParaRPr lang="es-CL"/>
        </a:p>
      </dgm:t>
    </dgm:pt>
    <dgm:pt modelId="{C1CEFDA1-69B9-49F8-837A-28AA3A14C25D}" type="sibTrans" cxnId="{DE49F6C3-E39F-4BB4-BE22-B775CFD33472}">
      <dgm:prSet/>
      <dgm:spPr/>
      <dgm:t>
        <a:bodyPr/>
        <a:lstStyle/>
        <a:p>
          <a:endParaRPr lang="es-CL"/>
        </a:p>
      </dgm:t>
    </dgm:pt>
    <dgm:pt modelId="{0C649DF4-57AE-4377-A118-D6E3E9D67977}">
      <dgm:prSet phldrT="[Texto]" custT="1"/>
      <dgm:spPr/>
      <dgm:t>
        <a:bodyPr/>
        <a:lstStyle/>
        <a:p>
          <a:pPr marL="0" lvl="0" defTabSz="533400">
            <a:lnSpc>
              <a:spcPct val="90000"/>
            </a:lnSpc>
            <a:spcBef>
              <a:spcPct val="0"/>
            </a:spcBef>
            <a:spcAft>
              <a:spcPct val="35000"/>
            </a:spcAft>
            <a:buNone/>
          </a:pPr>
          <a:r>
            <a:rPr lang="es-ES" sz="1200" dirty="0">
              <a:latin typeface="Candara" panose="020E0502030303020204" pitchFamily="34" charset="0"/>
            </a:rPr>
            <a:t>Los municipios no promueven el acceso laboral de las mujeres en rubros tradicionalmente masculinos</a:t>
          </a:r>
        </a:p>
      </dgm:t>
    </dgm:pt>
    <dgm:pt modelId="{3B7D5B17-9681-4196-B0C5-0E698BAE8CC5}" type="parTrans" cxnId="{87FA1538-39DD-44A8-BE48-39DDF6C01BED}">
      <dgm:prSet/>
      <dgm:spPr/>
      <dgm:t>
        <a:bodyPr/>
        <a:lstStyle/>
        <a:p>
          <a:endParaRPr lang="es-CL"/>
        </a:p>
      </dgm:t>
    </dgm:pt>
    <dgm:pt modelId="{371E09DF-A66D-4454-902F-ADF463B1247E}" type="sibTrans" cxnId="{87FA1538-39DD-44A8-BE48-39DDF6C01BED}">
      <dgm:prSet/>
      <dgm:spPr/>
      <dgm:t>
        <a:bodyPr/>
        <a:lstStyle/>
        <a:p>
          <a:endParaRPr lang="es-CL"/>
        </a:p>
      </dgm:t>
    </dgm:pt>
    <dgm:pt modelId="{5C701EBC-93A2-4048-A65B-5FB9E6FB8877}">
      <dgm:prSet phldrT="[Texto]" custT="1"/>
      <dgm:spPr/>
      <dgm:t>
        <a:bodyPr/>
        <a:lstStyle/>
        <a:p>
          <a:r>
            <a:rPr lang="es-ES_tradnl" sz="1200" dirty="0">
              <a:solidFill>
                <a:schemeClr val="tx1"/>
              </a:solidFill>
              <a:latin typeface="Candara" panose="020E0502030303020204" pitchFamily="34" charset="0"/>
            </a:rPr>
            <a:t>No se dispone de servicio de cuidado y sala cuna para hijos/as/ dependientes para mujeres que lo necesiten</a:t>
          </a:r>
          <a:endParaRPr lang="es-ES" sz="1200" dirty="0">
            <a:latin typeface="Candara" panose="020E0502030303020204" pitchFamily="34" charset="0"/>
          </a:endParaRPr>
        </a:p>
      </dgm:t>
    </dgm:pt>
    <dgm:pt modelId="{79103DEE-825C-4811-9482-34869958A5D0}" type="parTrans" cxnId="{9143591B-5E56-4D5C-87CF-59727B8524EB}">
      <dgm:prSet/>
      <dgm:spPr/>
      <dgm:t>
        <a:bodyPr/>
        <a:lstStyle/>
        <a:p>
          <a:endParaRPr lang="es-CL"/>
        </a:p>
      </dgm:t>
    </dgm:pt>
    <dgm:pt modelId="{C1A69F65-053B-474F-A685-E5541FC7EF3C}" type="sibTrans" cxnId="{9143591B-5E56-4D5C-87CF-59727B8524EB}">
      <dgm:prSet/>
      <dgm:spPr/>
      <dgm:t>
        <a:bodyPr/>
        <a:lstStyle/>
        <a:p>
          <a:endParaRPr lang="es-CL"/>
        </a:p>
      </dgm:t>
    </dgm:pt>
    <dgm:pt modelId="{DD7037BE-0D21-464E-B39F-56B0897DC742}">
      <dgm:prSet phldrT="[Texto]" custT="1"/>
      <dgm:spPr/>
      <dgm:t>
        <a:bodyPr/>
        <a:lstStyle/>
        <a:p>
          <a:r>
            <a:rPr lang="es-ES_tradnl" sz="1200" dirty="0">
              <a:solidFill>
                <a:schemeClr val="tx1"/>
              </a:solidFill>
              <a:latin typeface="Candara" panose="020E0502030303020204" pitchFamily="34" charset="0"/>
            </a:rPr>
            <a:t>Las mujeres no tienen las habilidades blandas necesarias para insertarse en el mercado laboral tradicionalmente ocupado por hombres</a:t>
          </a:r>
          <a:endParaRPr lang="es-ES" sz="1200" dirty="0">
            <a:latin typeface="Candara" panose="020E0502030303020204" pitchFamily="34" charset="0"/>
          </a:endParaRPr>
        </a:p>
      </dgm:t>
    </dgm:pt>
    <dgm:pt modelId="{0667E58C-8310-4741-BE3B-52BD12BCA209}" type="parTrans" cxnId="{3942A1E9-36CA-4E65-90D2-6AB1AB81ACC4}">
      <dgm:prSet/>
      <dgm:spPr/>
      <dgm:t>
        <a:bodyPr/>
        <a:lstStyle/>
        <a:p>
          <a:endParaRPr lang="es-CL"/>
        </a:p>
      </dgm:t>
    </dgm:pt>
    <dgm:pt modelId="{52BB6D97-9138-4422-814D-D4286FBD8FC8}" type="sibTrans" cxnId="{3942A1E9-36CA-4E65-90D2-6AB1AB81ACC4}">
      <dgm:prSet/>
      <dgm:spPr/>
      <dgm:t>
        <a:bodyPr/>
        <a:lstStyle/>
        <a:p>
          <a:endParaRPr lang="es-CL"/>
        </a:p>
      </dgm:t>
    </dgm:pt>
    <dgm:pt modelId="{72219C36-5478-5842-9573-2A60B6DD84F6}">
      <dgm:prSet phldrT="[Texto]" custT="1"/>
      <dgm:spPr/>
      <dgm:t>
        <a:bodyPr/>
        <a:lstStyle/>
        <a:p>
          <a:r>
            <a:rPr lang="es-ES" sz="1600" dirty="0">
              <a:latin typeface="Candara" panose="020E0502030303020204" pitchFamily="34" charset="0"/>
            </a:rPr>
            <a:t>Las mujeres no acceden a puestos de trabajo estables y con nivel de ingresos suficiente</a:t>
          </a:r>
        </a:p>
      </dgm:t>
    </dgm:pt>
    <dgm:pt modelId="{1564F48F-FE0D-1E4F-80F9-9805AE8E5B5C}" type="parTrans" cxnId="{99970C85-F552-9A47-8D33-121503FA4CDC}">
      <dgm:prSet/>
      <dgm:spPr/>
      <dgm:t>
        <a:bodyPr/>
        <a:lstStyle/>
        <a:p>
          <a:endParaRPr lang="es-ES"/>
        </a:p>
      </dgm:t>
    </dgm:pt>
    <dgm:pt modelId="{10FA032A-2903-6040-B223-8A72DA641498}" type="sibTrans" cxnId="{99970C85-F552-9A47-8D33-121503FA4CDC}">
      <dgm:prSet/>
      <dgm:spPr/>
      <dgm:t>
        <a:bodyPr/>
        <a:lstStyle/>
        <a:p>
          <a:endParaRPr lang="es-ES"/>
        </a:p>
      </dgm:t>
    </dgm:pt>
    <dgm:pt modelId="{0611EA4E-D5B5-B44A-85A4-30D796F16902}">
      <dgm:prSet phldrT="[Texto]" custT="1"/>
      <dgm:spPr/>
      <dgm:t>
        <a:bodyPr/>
        <a:lstStyle/>
        <a:p>
          <a:r>
            <a:rPr lang="es-ES_tradnl" sz="1100" dirty="0">
              <a:latin typeface="Candara" panose="020E0502030303020204" pitchFamily="34" charset="0"/>
            </a:rPr>
            <a:t>Algunos sectores laborales no facilitan que las mujeres accedan a estos trabajos (carpintería, electricidad</a:t>
          </a:r>
          <a:r>
            <a:rPr lang="es-ES_tradnl" sz="1100" dirty="0"/>
            <a:t>)</a:t>
          </a:r>
          <a:endParaRPr lang="es-ES" sz="1100" dirty="0">
            <a:solidFill>
              <a:srgbClr val="FF0000"/>
            </a:solidFill>
          </a:endParaRPr>
        </a:p>
      </dgm:t>
    </dgm:pt>
    <dgm:pt modelId="{988402E5-F712-D040-94DA-87B3CC559A88}" type="parTrans" cxnId="{0F20B368-D958-F64E-A593-51C299741564}">
      <dgm:prSet/>
      <dgm:spPr/>
      <dgm:t>
        <a:bodyPr/>
        <a:lstStyle/>
        <a:p>
          <a:endParaRPr lang="es-ES"/>
        </a:p>
      </dgm:t>
    </dgm:pt>
    <dgm:pt modelId="{29545246-34BC-804F-9B18-12028B4A75C9}" type="sibTrans" cxnId="{0F20B368-D958-F64E-A593-51C299741564}">
      <dgm:prSet/>
      <dgm:spPr/>
      <dgm:t>
        <a:bodyPr/>
        <a:lstStyle/>
        <a:p>
          <a:endParaRPr lang="es-ES"/>
        </a:p>
      </dgm:t>
    </dgm:pt>
    <dgm:pt modelId="{98303F8F-5A5A-4113-A87B-B7B2289ECEDE}" type="pres">
      <dgm:prSet presAssocID="{9780E9B7-8F89-4683-B108-DCF0A57D1A48}" presName="hierChild1" presStyleCnt="0">
        <dgm:presLayoutVars>
          <dgm:chPref val="1"/>
          <dgm:dir/>
          <dgm:animOne val="branch"/>
          <dgm:animLvl val="lvl"/>
          <dgm:resizeHandles/>
        </dgm:presLayoutVars>
      </dgm:prSet>
      <dgm:spPr/>
    </dgm:pt>
    <dgm:pt modelId="{545A57FF-4611-4269-A9AE-05AE933AA406}" type="pres">
      <dgm:prSet presAssocID="{72219C36-5478-5842-9573-2A60B6DD84F6}" presName="hierRoot1" presStyleCnt="0"/>
      <dgm:spPr/>
    </dgm:pt>
    <dgm:pt modelId="{2282E006-009B-4588-B03C-6F0007F0DA04}" type="pres">
      <dgm:prSet presAssocID="{72219C36-5478-5842-9573-2A60B6DD84F6}" presName="composite" presStyleCnt="0"/>
      <dgm:spPr/>
    </dgm:pt>
    <dgm:pt modelId="{C60B5F4F-5BD5-43D0-B2E7-D184759E3BF0}" type="pres">
      <dgm:prSet presAssocID="{72219C36-5478-5842-9573-2A60B6DD84F6}" presName="background" presStyleLbl="node0" presStyleIdx="0" presStyleCnt="1"/>
      <dgm:spPr/>
    </dgm:pt>
    <dgm:pt modelId="{254F547A-BA50-4E12-B4BF-194F4164C1A9}" type="pres">
      <dgm:prSet presAssocID="{72219C36-5478-5842-9573-2A60B6DD84F6}" presName="text" presStyleLbl="fgAcc0" presStyleIdx="0" presStyleCnt="1" custScaleX="471334" custScaleY="37498" custLinFactNeighborX="2442" custLinFactNeighborY="37508">
        <dgm:presLayoutVars>
          <dgm:chPref val="3"/>
        </dgm:presLayoutVars>
      </dgm:prSet>
      <dgm:spPr/>
    </dgm:pt>
    <dgm:pt modelId="{2F9884A2-5B2D-4114-9F62-D683C1B665F6}" type="pres">
      <dgm:prSet presAssocID="{72219C36-5478-5842-9573-2A60B6DD84F6}" presName="hierChild2" presStyleCnt="0"/>
      <dgm:spPr/>
    </dgm:pt>
    <dgm:pt modelId="{D908EAAE-F0E2-43B1-AFC9-83A60ACE556B}" type="pres">
      <dgm:prSet presAssocID="{988402E5-F712-D040-94DA-87B3CC559A88}" presName="Name10" presStyleLbl="parChTrans1D2" presStyleIdx="0" presStyleCnt="5"/>
      <dgm:spPr/>
    </dgm:pt>
    <dgm:pt modelId="{45D3D795-1781-4A97-A181-DAF282B0F066}" type="pres">
      <dgm:prSet presAssocID="{0611EA4E-D5B5-B44A-85A4-30D796F16902}" presName="hierRoot2" presStyleCnt="0"/>
      <dgm:spPr/>
    </dgm:pt>
    <dgm:pt modelId="{A8309C99-3489-4887-A275-324C16D12952}" type="pres">
      <dgm:prSet presAssocID="{0611EA4E-D5B5-B44A-85A4-30D796F16902}" presName="composite2" presStyleCnt="0"/>
      <dgm:spPr/>
    </dgm:pt>
    <dgm:pt modelId="{25C59C6C-1CF1-4EC5-A1BA-2C7ECFA17714}" type="pres">
      <dgm:prSet presAssocID="{0611EA4E-D5B5-B44A-85A4-30D796F16902}" presName="background2" presStyleLbl="node2" presStyleIdx="0" presStyleCnt="5"/>
      <dgm:spPr/>
    </dgm:pt>
    <dgm:pt modelId="{AF0083E2-5F4E-41A0-92D3-4094E3589357}" type="pres">
      <dgm:prSet presAssocID="{0611EA4E-D5B5-B44A-85A4-30D796F16902}" presName="text2" presStyleLbl="fgAcc2" presStyleIdx="0" presStyleCnt="5" custScaleY="126316" custLinFactNeighborX="2100" custLinFactNeighborY="37488">
        <dgm:presLayoutVars>
          <dgm:chPref val="3"/>
        </dgm:presLayoutVars>
      </dgm:prSet>
      <dgm:spPr/>
    </dgm:pt>
    <dgm:pt modelId="{11581546-63DC-4502-A595-0A791597DC47}" type="pres">
      <dgm:prSet presAssocID="{0611EA4E-D5B5-B44A-85A4-30D796F16902}" presName="hierChild3" presStyleCnt="0"/>
      <dgm:spPr/>
    </dgm:pt>
    <dgm:pt modelId="{817237AE-7639-40E1-8CCC-16640E47EC3A}" type="pres">
      <dgm:prSet presAssocID="{79103DEE-825C-4811-9482-34869958A5D0}" presName="Name10" presStyleLbl="parChTrans1D2" presStyleIdx="1" presStyleCnt="5"/>
      <dgm:spPr/>
    </dgm:pt>
    <dgm:pt modelId="{BE0F96C2-1B5B-4C29-A2B2-E49F94F4518B}" type="pres">
      <dgm:prSet presAssocID="{5C701EBC-93A2-4048-A65B-5FB9E6FB8877}" presName="hierRoot2" presStyleCnt="0"/>
      <dgm:spPr/>
    </dgm:pt>
    <dgm:pt modelId="{3C6DAC74-2265-4A5D-AF55-CBB2D4FA4819}" type="pres">
      <dgm:prSet presAssocID="{5C701EBC-93A2-4048-A65B-5FB9E6FB8877}" presName="composite2" presStyleCnt="0"/>
      <dgm:spPr/>
    </dgm:pt>
    <dgm:pt modelId="{9CB5158D-2442-46C3-9489-D53F5EF8D9F9}" type="pres">
      <dgm:prSet presAssocID="{5C701EBC-93A2-4048-A65B-5FB9E6FB8877}" presName="background2" presStyleLbl="node2" presStyleIdx="1" presStyleCnt="5"/>
      <dgm:spPr/>
    </dgm:pt>
    <dgm:pt modelId="{73F37765-A530-4A29-942A-3FD14A785CA2}" type="pres">
      <dgm:prSet presAssocID="{5C701EBC-93A2-4048-A65B-5FB9E6FB8877}" presName="text2" presStyleLbl="fgAcc2" presStyleIdx="1" presStyleCnt="5" custScaleY="119239" custLinFactNeighborX="-6008" custLinFactNeighborY="40796">
        <dgm:presLayoutVars>
          <dgm:chPref val="3"/>
        </dgm:presLayoutVars>
      </dgm:prSet>
      <dgm:spPr/>
    </dgm:pt>
    <dgm:pt modelId="{C437F968-C090-48A4-B4A7-CBB2D1A201E2}" type="pres">
      <dgm:prSet presAssocID="{5C701EBC-93A2-4048-A65B-5FB9E6FB8877}" presName="hierChild3" presStyleCnt="0"/>
      <dgm:spPr/>
    </dgm:pt>
    <dgm:pt modelId="{BC159BCF-4C94-453C-B2F8-AC7D629F1D8D}" type="pres">
      <dgm:prSet presAssocID="{0667E58C-8310-4741-BE3B-52BD12BCA209}" presName="Name10" presStyleLbl="parChTrans1D2" presStyleIdx="2" presStyleCnt="5"/>
      <dgm:spPr/>
    </dgm:pt>
    <dgm:pt modelId="{EEAFF299-DBF6-4475-AE30-4F9D2E7767EF}" type="pres">
      <dgm:prSet presAssocID="{DD7037BE-0D21-464E-B39F-56B0897DC742}" presName="hierRoot2" presStyleCnt="0"/>
      <dgm:spPr/>
    </dgm:pt>
    <dgm:pt modelId="{11173A53-D9DE-44A6-8FAC-E481175FF1D7}" type="pres">
      <dgm:prSet presAssocID="{DD7037BE-0D21-464E-B39F-56B0897DC742}" presName="composite2" presStyleCnt="0"/>
      <dgm:spPr/>
    </dgm:pt>
    <dgm:pt modelId="{FA28E064-09FA-4F2F-A400-17430B45CF81}" type="pres">
      <dgm:prSet presAssocID="{DD7037BE-0D21-464E-B39F-56B0897DC742}" presName="background2" presStyleLbl="node2" presStyleIdx="2" presStyleCnt="5"/>
      <dgm:spPr/>
    </dgm:pt>
    <dgm:pt modelId="{7E8836BB-9C6F-4EA9-A497-523025EFBA9B}" type="pres">
      <dgm:prSet presAssocID="{DD7037BE-0D21-464E-B39F-56B0897DC742}" presName="text2" presStyleLbl="fgAcc2" presStyleIdx="2" presStyleCnt="5" custScaleY="135160" custLinFactNeighborX="-6860" custLinFactNeighborY="35283">
        <dgm:presLayoutVars>
          <dgm:chPref val="3"/>
        </dgm:presLayoutVars>
      </dgm:prSet>
      <dgm:spPr/>
    </dgm:pt>
    <dgm:pt modelId="{BB9CB1B0-B3AC-4C54-B9BE-9F7F2331D187}" type="pres">
      <dgm:prSet presAssocID="{DD7037BE-0D21-464E-B39F-56B0897DC742}" presName="hierChild3" presStyleCnt="0"/>
      <dgm:spPr/>
    </dgm:pt>
    <dgm:pt modelId="{4E0CF678-5C24-4E8A-831F-E17B8EAA8548}" type="pres">
      <dgm:prSet presAssocID="{E17462DB-E661-4271-8E6F-7563D359413F}" presName="Name10" presStyleLbl="parChTrans1D2" presStyleIdx="3" presStyleCnt="5"/>
      <dgm:spPr/>
    </dgm:pt>
    <dgm:pt modelId="{63746C7A-D956-4AFC-9FF4-379129DB80B6}" type="pres">
      <dgm:prSet presAssocID="{213B2014-BA9F-4874-B545-9DBF1EA7A088}" presName="hierRoot2" presStyleCnt="0"/>
      <dgm:spPr/>
    </dgm:pt>
    <dgm:pt modelId="{7194E3F0-8522-41CC-AB5D-DE59E1F75D26}" type="pres">
      <dgm:prSet presAssocID="{213B2014-BA9F-4874-B545-9DBF1EA7A088}" presName="composite2" presStyleCnt="0"/>
      <dgm:spPr/>
    </dgm:pt>
    <dgm:pt modelId="{B8D4B0E7-B8F2-4FBB-BDBA-B73C3F54250F}" type="pres">
      <dgm:prSet presAssocID="{213B2014-BA9F-4874-B545-9DBF1EA7A088}" presName="background2" presStyleLbl="node2" presStyleIdx="3" presStyleCnt="5"/>
      <dgm:spPr/>
    </dgm:pt>
    <dgm:pt modelId="{F1DAC109-1657-414A-ACCF-AADC7B1FD61A}" type="pres">
      <dgm:prSet presAssocID="{213B2014-BA9F-4874-B545-9DBF1EA7A088}" presName="text2" presStyleLbl="fgAcc2" presStyleIdx="3" presStyleCnt="5" custScaleY="126531" custLinFactNeighborX="3245" custLinFactNeighborY="35283">
        <dgm:presLayoutVars>
          <dgm:chPref val="3"/>
        </dgm:presLayoutVars>
      </dgm:prSet>
      <dgm:spPr/>
    </dgm:pt>
    <dgm:pt modelId="{75DED5A9-D992-490B-BA4B-C49E278E99F4}" type="pres">
      <dgm:prSet presAssocID="{213B2014-BA9F-4874-B545-9DBF1EA7A088}" presName="hierChild3" presStyleCnt="0"/>
      <dgm:spPr/>
    </dgm:pt>
    <dgm:pt modelId="{14CCFD9D-F5CF-4D1F-A039-2159AF15F990}" type="pres">
      <dgm:prSet presAssocID="{3B7D5B17-9681-4196-B0C5-0E698BAE8CC5}" presName="Name10" presStyleLbl="parChTrans1D2" presStyleIdx="4" presStyleCnt="5"/>
      <dgm:spPr/>
    </dgm:pt>
    <dgm:pt modelId="{1DC8CF7D-DBDE-48BE-9AD5-56ED889C6A4B}" type="pres">
      <dgm:prSet presAssocID="{0C649DF4-57AE-4377-A118-D6E3E9D67977}" presName="hierRoot2" presStyleCnt="0"/>
      <dgm:spPr/>
    </dgm:pt>
    <dgm:pt modelId="{1EC23EB6-A137-4079-A132-50571A446526}" type="pres">
      <dgm:prSet presAssocID="{0C649DF4-57AE-4377-A118-D6E3E9D67977}" presName="composite2" presStyleCnt="0"/>
      <dgm:spPr/>
    </dgm:pt>
    <dgm:pt modelId="{BC4EF01C-7B4D-4C4D-8AC8-844C345B5695}" type="pres">
      <dgm:prSet presAssocID="{0C649DF4-57AE-4377-A118-D6E3E9D67977}" presName="background2" presStyleLbl="node2" presStyleIdx="4" presStyleCnt="5"/>
      <dgm:spPr/>
    </dgm:pt>
    <dgm:pt modelId="{CACFCD54-FC43-47D1-BB45-0E7ED4BF8426}" type="pres">
      <dgm:prSet presAssocID="{0C649DF4-57AE-4377-A118-D6E3E9D67977}" presName="text2" presStyleLbl="fgAcc2" presStyleIdx="4" presStyleCnt="5" custScaleY="122994" custLinFactNeighborX="205" custLinFactNeighborY="35283">
        <dgm:presLayoutVars>
          <dgm:chPref val="3"/>
        </dgm:presLayoutVars>
      </dgm:prSet>
      <dgm:spPr/>
    </dgm:pt>
    <dgm:pt modelId="{74766CBC-C4C0-417E-A744-C63EE954CD46}" type="pres">
      <dgm:prSet presAssocID="{0C649DF4-57AE-4377-A118-D6E3E9D67977}" presName="hierChild3" presStyleCnt="0"/>
      <dgm:spPr/>
    </dgm:pt>
  </dgm:ptLst>
  <dgm:cxnLst>
    <dgm:cxn modelId="{C1916F1A-A56D-4894-B2D6-3D29F7DBD9CD}" type="presOf" srcId="{E17462DB-E661-4271-8E6F-7563D359413F}" destId="{4E0CF678-5C24-4E8A-831F-E17B8EAA8548}" srcOrd="0" destOrd="0" presId="urn:microsoft.com/office/officeart/2005/8/layout/hierarchy1"/>
    <dgm:cxn modelId="{DE98251B-964A-4036-BE2D-C9DE3AB853F0}" type="presOf" srcId="{9780E9B7-8F89-4683-B108-DCF0A57D1A48}" destId="{98303F8F-5A5A-4113-A87B-B7B2289ECEDE}" srcOrd="0" destOrd="0" presId="urn:microsoft.com/office/officeart/2005/8/layout/hierarchy1"/>
    <dgm:cxn modelId="{9143591B-5E56-4D5C-87CF-59727B8524EB}" srcId="{72219C36-5478-5842-9573-2A60B6DD84F6}" destId="{5C701EBC-93A2-4048-A65B-5FB9E6FB8877}" srcOrd="1" destOrd="0" parTransId="{79103DEE-825C-4811-9482-34869958A5D0}" sibTransId="{C1A69F65-053B-474F-A685-E5541FC7EF3C}"/>
    <dgm:cxn modelId="{2A6D3125-85D0-4171-ADD3-A7081DA3BEF3}" type="presOf" srcId="{5C701EBC-93A2-4048-A65B-5FB9E6FB8877}" destId="{73F37765-A530-4A29-942A-3FD14A785CA2}" srcOrd="0" destOrd="0" presId="urn:microsoft.com/office/officeart/2005/8/layout/hierarchy1"/>
    <dgm:cxn modelId="{87FA1538-39DD-44A8-BE48-39DDF6C01BED}" srcId="{72219C36-5478-5842-9573-2A60B6DD84F6}" destId="{0C649DF4-57AE-4377-A118-D6E3E9D67977}" srcOrd="4" destOrd="0" parTransId="{3B7D5B17-9681-4196-B0C5-0E698BAE8CC5}" sibTransId="{371E09DF-A66D-4454-902F-ADF463B1247E}"/>
    <dgm:cxn modelId="{18C9E03F-338C-4042-8266-0DCD7F9216FF}" type="presOf" srcId="{0667E58C-8310-4741-BE3B-52BD12BCA209}" destId="{BC159BCF-4C94-453C-B2F8-AC7D629F1D8D}" srcOrd="0" destOrd="0" presId="urn:microsoft.com/office/officeart/2005/8/layout/hierarchy1"/>
    <dgm:cxn modelId="{A5170162-F80C-4F54-89DF-CA3200AA8861}" type="presOf" srcId="{DD7037BE-0D21-464E-B39F-56B0897DC742}" destId="{7E8836BB-9C6F-4EA9-A497-523025EFBA9B}" srcOrd="0" destOrd="0" presId="urn:microsoft.com/office/officeart/2005/8/layout/hierarchy1"/>
    <dgm:cxn modelId="{0F20B368-D958-F64E-A593-51C299741564}" srcId="{72219C36-5478-5842-9573-2A60B6DD84F6}" destId="{0611EA4E-D5B5-B44A-85A4-30D796F16902}" srcOrd="0" destOrd="0" parTransId="{988402E5-F712-D040-94DA-87B3CC559A88}" sibTransId="{29545246-34BC-804F-9B18-12028B4A75C9}"/>
    <dgm:cxn modelId="{12867D73-22F3-41AA-8488-46A023470A0E}" type="presOf" srcId="{3B7D5B17-9681-4196-B0C5-0E698BAE8CC5}" destId="{14CCFD9D-F5CF-4D1F-A039-2159AF15F990}" srcOrd="0" destOrd="0" presId="urn:microsoft.com/office/officeart/2005/8/layout/hierarchy1"/>
    <dgm:cxn modelId="{FF5E3579-5F67-4784-BC67-7D997815567B}" type="presOf" srcId="{988402E5-F712-D040-94DA-87B3CC559A88}" destId="{D908EAAE-F0E2-43B1-AFC9-83A60ACE556B}" srcOrd="0" destOrd="0" presId="urn:microsoft.com/office/officeart/2005/8/layout/hierarchy1"/>
    <dgm:cxn modelId="{99970C85-F552-9A47-8D33-121503FA4CDC}" srcId="{9780E9B7-8F89-4683-B108-DCF0A57D1A48}" destId="{72219C36-5478-5842-9573-2A60B6DD84F6}" srcOrd="0" destOrd="0" parTransId="{1564F48F-FE0D-1E4F-80F9-9805AE8E5B5C}" sibTransId="{10FA032A-2903-6040-B223-8A72DA641498}"/>
    <dgm:cxn modelId="{47460E8E-875B-4C80-A863-24E214C15E05}" type="presOf" srcId="{72219C36-5478-5842-9573-2A60B6DD84F6}" destId="{254F547A-BA50-4E12-B4BF-194F4164C1A9}" srcOrd="0" destOrd="0" presId="urn:microsoft.com/office/officeart/2005/8/layout/hierarchy1"/>
    <dgm:cxn modelId="{DE49F6C3-E39F-4BB4-BE22-B775CFD33472}" srcId="{72219C36-5478-5842-9573-2A60B6DD84F6}" destId="{213B2014-BA9F-4874-B545-9DBF1EA7A088}" srcOrd="3" destOrd="0" parTransId="{E17462DB-E661-4271-8E6F-7563D359413F}" sibTransId="{C1CEFDA1-69B9-49F8-837A-28AA3A14C25D}"/>
    <dgm:cxn modelId="{968458D5-3E2C-468F-B2DF-78596CBD4B9D}" type="presOf" srcId="{0C649DF4-57AE-4377-A118-D6E3E9D67977}" destId="{CACFCD54-FC43-47D1-BB45-0E7ED4BF8426}" srcOrd="0" destOrd="0" presId="urn:microsoft.com/office/officeart/2005/8/layout/hierarchy1"/>
    <dgm:cxn modelId="{3942A1E9-36CA-4E65-90D2-6AB1AB81ACC4}" srcId="{72219C36-5478-5842-9573-2A60B6DD84F6}" destId="{DD7037BE-0D21-464E-B39F-56B0897DC742}" srcOrd="2" destOrd="0" parTransId="{0667E58C-8310-4741-BE3B-52BD12BCA209}" sibTransId="{52BB6D97-9138-4422-814D-D4286FBD8FC8}"/>
    <dgm:cxn modelId="{EB79BDEA-5A6D-4E2A-AE6A-C00E1297E453}" type="presOf" srcId="{0611EA4E-D5B5-B44A-85A4-30D796F16902}" destId="{AF0083E2-5F4E-41A0-92D3-4094E3589357}" srcOrd="0" destOrd="0" presId="urn:microsoft.com/office/officeart/2005/8/layout/hierarchy1"/>
    <dgm:cxn modelId="{ACDB41ED-F959-46C8-A6B9-E83B6BBE16EE}" type="presOf" srcId="{213B2014-BA9F-4874-B545-9DBF1EA7A088}" destId="{F1DAC109-1657-414A-ACCF-AADC7B1FD61A}" srcOrd="0" destOrd="0" presId="urn:microsoft.com/office/officeart/2005/8/layout/hierarchy1"/>
    <dgm:cxn modelId="{DA0B18EE-9F6D-4AC2-B989-19436304853C}" type="presOf" srcId="{79103DEE-825C-4811-9482-34869958A5D0}" destId="{817237AE-7639-40E1-8CCC-16640E47EC3A}" srcOrd="0" destOrd="0" presId="urn:microsoft.com/office/officeart/2005/8/layout/hierarchy1"/>
    <dgm:cxn modelId="{A420E909-9238-4CC5-A937-39B9FFB60C9C}" type="presParOf" srcId="{98303F8F-5A5A-4113-A87B-B7B2289ECEDE}" destId="{545A57FF-4611-4269-A9AE-05AE933AA406}" srcOrd="0" destOrd="0" presId="urn:microsoft.com/office/officeart/2005/8/layout/hierarchy1"/>
    <dgm:cxn modelId="{4D08D5B6-DBD1-4CD7-BD78-9541255E529D}" type="presParOf" srcId="{545A57FF-4611-4269-A9AE-05AE933AA406}" destId="{2282E006-009B-4588-B03C-6F0007F0DA04}" srcOrd="0" destOrd="0" presId="urn:microsoft.com/office/officeart/2005/8/layout/hierarchy1"/>
    <dgm:cxn modelId="{A3BC3FB3-0D20-44ED-981A-D93F5FFA9951}" type="presParOf" srcId="{2282E006-009B-4588-B03C-6F0007F0DA04}" destId="{C60B5F4F-5BD5-43D0-B2E7-D184759E3BF0}" srcOrd="0" destOrd="0" presId="urn:microsoft.com/office/officeart/2005/8/layout/hierarchy1"/>
    <dgm:cxn modelId="{7473F96A-0E5A-40E9-A8D5-C07DCA155E5A}" type="presParOf" srcId="{2282E006-009B-4588-B03C-6F0007F0DA04}" destId="{254F547A-BA50-4E12-B4BF-194F4164C1A9}" srcOrd="1" destOrd="0" presId="urn:microsoft.com/office/officeart/2005/8/layout/hierarchy1"/>
    <dgm:cxn modelId="{2C065C8A-F1F5-40F6-ABF5-3A78BA8D0EE0}" type="presParOf" srcId="{545A57FF-4611-4269-A9AE-05AE933AA406}" destId="{2F9884A2-5B2D-4114-9F62-D683C1B665F6}" srcOrd="1" destOrd="0" presId="urn:microsoft.com/office/officeart/2005/8/layout/hierarchy1"/>
    <dgm:cxn modelId="{DD1EA7CE-5A13-4F67-8C10-A28CE2BCAB86}" type="presParOf" srcId="{2F9884A2-5B2D-4114-9F62-D683C1B665F6}" destId="{D908EAAE-F0E2-43B1-AFC9-83A60ACE556B}" srcOrd="0" destOrd="0" presId="urn:microsoft.com/office/officeart/2005/8/layout/hierarchy1"/>
    <dgm:cxn modelId="{71155073-5A26-4591-9DC0-D0CEB5C00B48}" type="presParOf" srcId="{2F9884A2-5B2D-4114-9F62-D683C1B665F6}" destId="{45D3D795-1781-4A97-A181-DAF282B0F066}" srcOrd="1" destOrd="0" presId="urn:microsoft.com/office/officeart/2005/8/layout/hierarchy1"/>
    <dgm:cxn modelId="{425B7A12-A1CE-41E0-83C9-B2FE6A57455A}" type="presParOf" srcId="{45D3D795-1781-4A97-A181-DAF282B0F066}" destId="{A8309C99-3489-4887-A275-324C16D12952}" srcOrd="0" destOrd="0" presId="urn:microsoft.com/office/officeart/2005/8/layout/hierarchy1"/>
    <dgm:cxn modelId="{7BD7166C-A0C6-4860-A795-9C7CFB956AA3}" type="presParOf" srcId="{A8309C99-3489-4887-A275-324C16D12952}" destId="{25C59C6C-1CF1-4EC5-A1BA-2C7ECFA17714}" srcOrd="0" destOrd="0" presId="urn:microsoft.com/office/officeart/2005/8/layout/hierarchy1"/>
    <dgm:cxn modelId="{6FE33534-D899-487A-AE32-FD3417C87293}" type="presParOf" srcId="{A8309C99-3489-4887-A275-324C16D12952}" destId="{AF0083E2-5F4E-41A0-92D3-4094E3589357}" srcOrd="1" destOrd="0" presId="urn:microsoft.com/office/officeart/2005/8/layout/hierarchy1"/>
    <dgm:cxn modelId="{57A976F2-1040-49A1-9230-243361222151}" type="presParOf" srcId="{45D3D795-1781-4A97-A181-DAF282B0F066}" destId="{11581546-63DC-4502-A595-0A791597DC47}" srcOrd="1" destOrd="0" presId="urn:microsoft.com/office/officeart/2005/8/layout/hierarchy1"/>
    <dgm:cxn modelId="{7AEBC5C2-5CE1-4DB1-B428-E43A6A4273B3}" type="presParOf" srcId="{2F9884A2-5B2D-4114-9F62-D683C1B665F6}" destId="{817237AE-7639-40E1-8CCC-16640E47EC3A}" srcOrd="2" destOrd="0" presId="urn:microsoft.com/office/officeart/2005/8/layout/hierarchy1"/>
    <dgm:cxn modelId="{69B2C34D-1304-4F1C-B2B5-16958BF2E2E8}" type="presParOf" srcId="{2F9884A2-5B2D-4114-9F62-D683C1B665F6}" destId="{BE0F96C2-1B5B-4C29-A2B2-E49F94F4518B}" srcOrd="3" destOrd="0" presId="urn:microsoft.com/office/officeart/2005/8/layout/hierarchy1"/>
    <dgm:cxn modelId="{CE0C7A0C-A9D7-49D6-B64F-DA193C61F8B7}" type="presParOf" srcId="{BE0F96C2-1B5B-4C29-A2B2-E49F94F4518B}" destId="{3C6DAC74-2265-4A5D-AF55-CBB2D4FA4819}" srcOrd="0" destOrd="0" presId="urn:microsoft.com/office/officeart/2005/8/layout/hierarchy1"/>
    <dgm:cxn modelId="{ABE890F4-7A47-4D64-8630-CC38A389FA78}" type="presParOf" srcId="{3C6DAC74-2265-4A5D-AF55-CBB2D4FA4819}" destId="{9CB5158D-2442-46C3-9489-D53F5EF8D9F9}" srcOrd="0" destOrd="0" presId="urn:microsoft.com/office/officeart/2005/8/layout/hierarchy1"/>
    <dgm:cxn modelId="{883E2635-B09A-48DF-AA6E-A25DB8B9FDA8}" type="presParOf" srcId="{3C6DAC74-2265-4A5D-AF55-CBB2D4FA4819}" destId="{73F37765-A530-4A29-942A-3FD14A785CA2}" srcOrd="1" destOrd="0" presId="urn:microsoft.com/office/officeart/2005/8/layout/hierarchy1"/>
    <dgm:cxn modelId="{FB987F08-720B-4A89-A27D-A5229DD15341}" type="presParOf" srcId="{BE0F96C2-1B5B-4C29-A2B2-E49F94F4518B}" destId="{C437F968-C090-48A4-B4A7-CBB2D1A201E2}" srcOrd="1" destOrd="0" presId="urn:microsoft.com/office/officeart/2005/8/layout/hierarchy1"/>
    <dgm:cxn modelId="{149C0906-E791-4AE8-A430-4F1AA9FE18A2}" type="presParOf" srcId="{2F9884A2-5B2D-4114-9F62-D683C1B665F6}" destId="{BC159BCF-4C94-453C-B2F8-AC7D629F1D8D}" srcOrd="4" destOrd="0" presId="urn:microsoft.com/office/officeart/2005/8/layout/hierarchy1"/>
    <dgm:cxn modelId="{A2FF14BD-8308-410A-B0AC-9DEB914BB489}" type="presParOf" srcId="{2F9884A2-5B2D-4114-9F62-D683C1B665F6}" destId="{EEAFF299-DBF6-4475-AE30-4F9D2E7767EF}" srcOrd="5" destOrd="0" presId="urn:microsoft.com/office/officeart/2005/8/layout/hierarchy1"/>
    <dgm:cxn modelId="{F853FB25-22F6-4249-A27A-10567EC70833}" type="presParOf" srcId="{EEAFF299-DBF6-4475-AE30-4F9D2E7767EF}" destId="{11173A53-D9DE-44A6-8FAC-E481175FF1D7}" srcOrd="0" destOrd="0" presId="urn:microsoft.com/office/officeart/2005/8/layout/hierarchy1"/>
    <dgm:cxn modelId="{437F315C-989B-4543-BA33-57A402618D15}" type="presParOf" srcId="{11173A53-D9DE-44A6-8FAC-E481175FF1D7}" destId="{FA28E064-09FA-4F2F-A400-17430B45CF81}" srcOrd="0" destOrd="0" presId="urn:microsoft.com/office/officeart/2005/8/layout/hierarchy1"/>
    <dgm:cxn modelId="{AB4604A6-1A76-42B8-AE73-A71C90260145}" type="presParOf" srcId="{11173A53-D9DE-44A6-8FAC-E481175FF1D7}" destId="{7E8836BB-9C6F-4EA9-A497-523025EFBA9B}" srcOrd="1" destOrd="0" presId="urn:microsoft.com/office/officeart/2005/8/layout/hierarchy1"/>
    <dgm:cxn modelId="{52E8BA5D-B15C-49CA-B9CB-F643477308AF}" type="presParOf" srcId="{EEAFF299-DBF6-4475-AE30-4F9D2E7767EF}" destId="{BB9CB1B0-B3AC-4C54-B9BE-9F7F2331D187}" srcOrd="1" destOrd="0" presId="urn:microsoft.com/office/officeart/2005/8/layout/hierarchy1"/>
    <dgm:cxn modelId="{0FE856A9-5E17-459C-B2BD-F34BBDAE43EA}" type="presParOf" srcId="{2F9884A2-5B2D-4114-9F62-D683C1B665F6}" destId="{4E0CF678-5C24-4E8A-831F-E17B8EAA8548}" srcOrd="6" destOrd="0" presId="urn:microsoft.com/office/officeart/2005/8/layout/hierarchy1"/>
    <dgm:cxn modelId="{D6C8F09C-8BED-46D6-BF33-6449D053CA84}" type="presParOf" srcId="{2F9884A2-5B2D-4114-9F62-D683C1B665F6}" destId="{63746C7A-D956-4AFC-9FF4-379129DB80B6}" srcOrd="7" destOrd="0" presId="urn:microsoft.com/office/officeart/2005/8/layout/hierarchy1"/>
    <dgm:cxn modelId="{47D96D24-DD7B-4E37-9121-4905E5EFAC56}" type="presParOf" srcId="{63746C7A-D956-4AFC-9FF4-379129DB80B6}" destId="{7194E3F0-8522-41CC-AB5D-DE59E1F75D26}" srcOrd="0" destOrd="0" presId="urn:microsoft.com/office/officeart/2005/8/layout/hierarchy1"/>
    <dgm:cxn modelId="{DF4869A3-47E1-48D8-A98F-4A7AA03BA0BB}" type="presParOf" srcId="{7194E3F0-8522-41CC-AB5D-DE59E1F75D26}" destId="{B8D4B0E7-B8F2-4FBB-BDBA-B73C3F54250F}" srcOrd="0" destOrd="0" presId="urn:microsoft.com/office/officeart/2005/8/layout/hierarchy1"/>
    <dgm:cxn modelId="{4AD09C31-9EF2-4524-B556-3A3D25183F7E}" type="presParOf" srcId="{7194E3F0-8522-41CC-AB5D-DE59E1F75D26}" destId="{F1DAC109-1657-414A-ACCF-AADC7B1FD61A}" srcOrd="1" destOrd="0" presId="urn:microsoft.com/office/officeart/2005/8/layout/hierarchy1"/>
    <dgm:cxn modelId="{A693CE1E-8EB6-421C-AB5C-DE64CFC081CA}" type="presParOf" srcId="{63746C7A-D956-4AFC-9FF4-379129DB80B6}" destId="{75DED5A9-D992-490B-BA4B-C49E278E99F4}" srcOrd="1" destOrd="0" presId="urn:microsoft.com/office/officeart/2005/8/layout/hierarchy1"/>
    <dgm:cxn modelId="{011C1496-04B6-4A67-BBFF-EE0536A3F2FA}" type="presParOf" srcId="{2F9884A2-5B2D-4114-9F62-D683C1B665F6}" destId="{14CCFD9D-F5CF-4D1F-A039-2159AF15F990}" srcOrd="8" destOrd="0" presId="urn:microsoft.com/office/officeart/2005/8/layout/hierarchy1"/>
    <dgm:cxn modelId="{A5B93510-6222-42B7-9941-A1E7D8C0D58E}" type="presParOf" srcId="{2F9884A2-5B2D-4114-9F62-D683C1B665F6}" destId="{1DC8CF7D-DBDE-48BE-9AD5-56ED889C6A4B}" srcOrd="9" destOrd="0" presId="urn:microsoft.com/office/officeart/2005/8/layout/hierarchy1"/>
    <dgm:cxn modelId="{2215AD72-C683-4C71-92FC-59FB06834508}" type="presParOf" srcId="{1DC8CF7D-DBDE-48BE-9AD5-56ED889C6A4B}" destId="{1EC23EB6-A137-4079-A132-50571A446526}" srcOrd="0" destOrd="0" presId="urn:microsoft.com/office/officeart/2005/8/layout/hierarchy1"/>
    <dgm:cxn modelId="{2E632C2F-E085-4D7A-88AF-CA2D956BA273}" type="presParOf" srcId="{1EC23EB6-A137-4079-A132-50571A446526}" destId="{BC4EF01C-7B4D-4C4D-8AC8-844C345B5695}" srcOrd="0" destOrd="0" presId="urn:microsoft.com/office/officeart/2005/8/layout/hierarchy1"/>
    <dgm:cxn modelId="{ED62892B-2300-4A9C-AA4A-E8B795EC2C3E}" type="presParOf" srcId="{1EC23EB6-A137-4079-A132-50571A446526}" destId="{CACFCD54-FC43-47D1-BB45-0E7ED4BF8426}" srcOrd="1" destOrd="0" presId="urn:microsoft.com/office/officeart/2005/8/layout/hierarchy1"/>
    <dgm:cxn modelId="{6610BA56-F86C-4087-94B7-0D2E11CEB383}" type="presParOf" srcId="{1DC8CF7D-DBDE-48BE-9AD5-56ED889C6A4B}" destId="{74766CBC-C4C0-417E-A744-C63EE954CD4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38591A-93CC-4130-92FF-57B1226AE8D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A41A0164-1FFC-4018-9C35-335FE47C726F}">
      <dgm:prSet phldrT="[Texto]" custT="1"/>
      <dgm:spPr>
        <a:solidFill>
          <a:schemeClr val="bg1">
            <a:lumMod val="75000"/>
          </a:schemeClr>
        </a:solidFill>
      </dgm:spPr>
      <dgm:t>
        <a:bodyPr/>
        <a:lstStyle/>
        <a:p>
          <a:r>
            <a:rPr lang="es-CL" sz="1800" dirty="0">
              <a:solidFill>
                <a:schemeClr val="tx1"/>
              </a:solidFill>
            </a:rPr>
            <a:t>Acotando nuestro problema</a:t>
          </a:r>
        </a:p>
      </dgm:t>
    </dgm:pt>
    <dgm:pt modelId="{FA3DCC65-3DA9-4340-98E7-5F1F183BD570}" type="parTrans" cxnId="{E490DA94-91E2-4D1D-BEFB-9FC88FBB6357}">
      <dgm:prSet/>
      <dgm:spPr/>
      <dgm:t>
        <a:bodyPr/>
        <a:lstStyle/>
        <a:p>
          <a:endParaRPr lang="es-CL"/>
        </a:p>
      </dgm:t>
    </dgm:pt>
    <dgm:pt modelId="{9AFC128E-98AF-4251-BB10-5917E7BCE4BD}" type="sibTrans" cxnId="{E490DA94-91E2-4D1D-BEFB-9FC88FBB6357}">
      <dgm:prSet/>
      <dgm:spPr/>
      <dgm:t>
        <a:bodyPr/>
        <a:lstStyle/>
        <a:p>
          <a:endParaRPr lang="es-CL"/>
        </a:p>
      </dgm:t>
    </dgm:pt>
    <dgm:pt modelId="{455EF408-DD77-4F31-BDA4-334D938F9825}">
      <dgm:prSet phldrT="[Texto]" custT="1"/>
      <dgm:spPr/>
      <dgm:t>
        <a:bodyPr/>
        <a:lstStyle/>
        <a:p>
          <a:r>
            <a:rPr lang="es-CL" sz="1400" dirty="0"/>
            <a:t>Análisis del problema y sus causas</a:t>
          </a:r>
        </a:p>
      </dgm:t>
    </dgm:pt>
    <dgm:pt modelId="{64A252F2-4C4E-4EF5-B0F6-FD8E05FE57D9}" type="parTrans" cxnId="{764DE640-DC93-4E69-B018-990AB8400F2F}">
      <dgm:prSet/>
      <dgm:spPr/>
      <dgm:t>
        <a:bodyPr/>
        <a:lstStyle/>
        <a:p>
          <a:endParaRPr lang="es-CL"/>
        </a:p>
      </dgm:t>
    </dgm:pt>
    <dgm:pt modelId="{12175164-E16B-46A3-919E-13CE24E28F19}" type="sibTrans" cxnId="{764DE640-DC93-4E69-B018-990AB8400F2F}">
      <dgm:prSet/>
      <dgm:spPr/>
      <dgm:t>
        <a:bodyPr/>
        <a:lstStyle/>
        <a:p>
          <a:endParaRPr lang="es-CL"/>
        </a:p>
      </dgm:t>
    </dgm:pt>
    <dgm:pt modelId="{2FD35843-CDBE-40B6-A03C-EA58C5D7C700}">
      <dgm:prSet phldrT="[Texto]" custT="1"/>
      <dgm:spPr/>
      <dgm:t>
        <a:bodyPr/>
        <a:lstStyle/>
        <a:p>
          <a:r>
            <a:rPr lang="es-CL" sz="1400" dirty="0"/>
            <a:t>Evidencia</a:t>
          </a:r>
        </a:p>
      </dgm:t>
    </dgm:pt>
    <dgm:pt modelId="{71F9C90B-DE75-43AE-9893-B5B01CF93681}" type="parTrans" cxnId="{0C43B0E4-63F7-4922-B8FF-EED2C499B051}">
      <dgm:prSet/>
      <dgm:spPr/>
      <dgm:t>
        <a:bodyPr/>
        <a:lstStyle/>
        <a:p>
          <a:endParaRPr lang="es-CL"/>
        </a:p>
      </dgm:t>
    </dgm:pt>
    <dgm:pt modelId="{0A31B23A-0CE3-419D-A1D6-A0D810E8912A}" type="sibTrans" cxnId="{0C43B0E4-63F7-4922-B8FF-EED2C499B051}">
      <dgm:prSet/>
      <dgm:spPr/>
      <dgm:t>
        <a:bodyPr/>
        <a:lstStyle/>
        <a:p>
          <a:endParaRPr lang="es-CL"/>
        </a:p>
      </dgm:t>
    </dgm:pt>
    <dgm:pt modelId="{5C7FDD24-40D6-43AA-B8D2-FFF95E8ED124}">
      <dgm:prSet phldrT="[Texto]" custT="1"/>
      <dgm:spPr>
        <a:solidFill>
          <a:schemeClr val="bg1">
            <a:lumMod val="75000"/>
          </a:schemeClr>
        </a:solidFill>
      </dgm:spPr>
      <dgm:t>
        <a:bodyPr/>
        <a:lstStyle/>
        <a:p>
          <a:r>
            <a:rPr lang="es-CL" sz="1800" b="1" dirty="0">
              <a:solidFill>
                <a:srgbClr val="C00000"/>
              </a:solidFill>
            </a:rPr>
            <a:t>Diseñando nuestra estrategia</a:t>
          </a:r>
        </a:p>
      </dgm:t>
    </dgm:pt>
    <dgm:pt modelId="{CAAC25ED-7AE0-41E9-9837-3AE3E43D8391}" type="parTrans" cxnId="{ADA89537-FFE4-452B-AB1B-433B3315FD22}">
      <dgm:prSet/>
      <dgm:spPr/>
      <dgm:t>
        <a:bodyPr/>
        <a:lstStyle/>
        <a:p>
          <a:endParaRPr lang="es-CL"/>
        </a:p>
      </dgm:t>
    </dgm:pt>
    <dgm:pt modelId="{A08D9599-DE21-4243-A43B-15C87CCD67E7}" type="sibTrans" cxnId="{ADA89537-FFE4-452B-AB1B-433B3315FD22}">
      <dgm:prSet/>
      <dgm:spPr/>
      <dgm:t>
        <a:bodyPr/>
        <a:lstStyle/>
        <a:p>
          <a:endParaRPr lang="es-CL"/>
        </a:p>
      </dgm:t>
    </dgm:pt>
    <dgm:pt modelId="{0DAD40C0-50A7-4748-9B2B-6BF8ED49AE35}">
      <dgm:prSet phldrT="[Texto]" custT="1"/>
      <dgm:spPr/>
      <dgm:t>
        <a:bodyPr/>
        <a:lstStyle/>
        <a:p>
          <a:r>
            <a:rPr lang="es-CL" sz="1400" dirty="0"/>
            <a:t>Objetivo general (impacto en las condiciones de vida</a:t>
          </a:r>
        </a:p>
      </dgm:t>
    </dgm:pt>
    <dgm:pt modelId="{1361D52F-B4E2-4A57-8145-2E9C5AA0EA55}" type="parTrans" cxnId="{1B4D7784-C73E-45DD-B26C-DF58262685CB}">
      <dgm:prSet/>
      <dgm:spPr/>
      <dgm:t>
        <a:bodyPr/>
        <a:lstStyle/>
        <a:p>
          <a:endParaRPr lang="es-CL"/>
        </a:p>
      </dgm:t>
    </dgm:pt>
    <dgm:pt modelId="{60608E0F-7CC0-4663-AAE0-C6014A3C6DAB}" type="sibTrans" cxnId="{1B4D7784-C73E-45DD-B26C-DF58262685CB}">
      <dgm:prSet/>
      <dgm:spPr/>
      <dgm:t>
        <a:bodyPr/>
        <a:lstStyle/>
        <a:p>
          <a:endParaRPr lang="es-CL"/>
        </a:p>
      </dgm:t>
    </dgm:pt>
    <dgm:pt modelId="{62E43B6C-95B6-44DA-A5D4-7E466EFD8611}">
      <dgm:prSet phldrT="[Texto]" custT="1"/>
      <dgm:spPr/>
      <dgm:t>
        <a:bodyPr/>
        <a:lstStyle/>
        <a:p>
          <a:r>
            <a:rPr lang="es-CL" sz="1400" dirty="0"/>
            <a:t>Estrategia de intervención con enfoque de género</a:t>
          </a:r>
        </a:p>
      </dgm:t>
    </dgm:pt>
    <dgm:pt modelId="{9756D1B4-1F49-42E5-B05C-AB6996B38DE5}" type="parTrans" cxnId="{71C8F5C4-49A8-4EF8-8D86-9678C71D6281}">
      <dgm:prSet/>
      <dgm:spPr/>
      <dgm:t>
        <a:bodyPr/>
        <a:lstStyle/>
        <a:p>
          <a:endParaRPr lang="es-CL"/>
        </a:p>
      </dgm:t>
    </dgm:pt>
    <dgm:pt modelId="{ACFB92EB-F6A1-4A89-9543-993E19861415}" type="sibTrans" cxnId="{71C8F5C4-49A8-4EF8-8D86-9678C71D6281}">
      <dgm:prSet/>
      <dgm:spPr/>
      <dgm:t>
        <a:bodyPr/>
        <a:lstStyle/>
        <a:p>
          <a:endParaRPr lang="es-CL"/>
        </a:p>
      </dgm:t>
    </dgm:pt>
    <dgm:pt modelId="{03580C93-45F5-4094-98F2-79224B9715C9}">
      <dgm:prSet phldrT="[Texto]" custT="1"/>
      <dgm:spPr>
        <a:solidFill>
          <a:schemeClr val="bg1">
            <a:lumMod val="75000"/>
          </a:schemeClr>
        </a:solidFill>
      </dgm:spPr>
      <dgm:t>
        <a:bodyPr/>
        <a:lstStyle/>
        <a:p>
          <a:r>
            <a:rPr lang="es-CL" sz="1800" b="1" dirty="0">
              <a:solidFill>
                <a:srgbClr val="C00000"/>
              </a:solidFill>
            </a:rPr>
            <a:t>Construyendo la cadena de resultados</a:t>
          </a:r>
        </a:p>
      </dgm:t>
    </dgm:pt>
    <dgm:pt modelId="{6F2A76A0-DA07-409F-9E33-8C2771C72E21}" type="parTrans" cxnId="{41A51E8D-7E35-4A40-92DC-49D010961639}">
      <dgm:prSet/>
      <dgm:spPr/>
      <dgm:t>
        <a:bodyPr/>
        <a:lstStyle/>
        <a:p>
          <a:endParaRPr lang="es-CL"/>
        </a:p>
      </dgm:t>
    </dgm:pt>
    <dgm:pt modelId="{C3B801C2-8B69-4141-A128-913F98A6DC98}" type="sibTrans" cxnId="{41A51E8D-7E35-4A40-92DC-49D010961639}">
      <dgm:prSet/>
      <dgm:spPr/>
      <dgm:t>
        <a:bodyPr/>
        <a:lstStyle/>
        <a:p>
          <a:endParaRPr lang="es-CL"/>
        </a:p>
      </dgm:t>
    </dgm:pt>
    <dgm:pt modelId="{FB13A0F3-33A6-4549-AB85-C61DD4009E72}">
      <dgm:prSet phldrT="[Texto]" custT="1"/>
      <dgm:spPr/>
      <dgm:t>
        <a:bodyPr/>
        <a:lstStyle/>
        <a:p>
          <a:r>
            <a:rPr lang="es-CL" sz="1400" dirty="0"/>
            <a:t>Efecto e indicador clave del cambio</a:t>
          </a:r>
        </a:p>
      </dgm:t>
    </dgm:pt>
    <dgm:pt modelId="{1F4C52AB-BBF0-4028-B280-5EE879D1157E}" type="parTrans" cxnId="{77CC8158-D5B4-4AB1-AE5B-7FF8D1A516AE}">
      <dgm:prSet/>
      <dgm:spPr/>
      <dgm:t>
        <a:bodyPr/>
        <a:lstStyle/>
        <a:p>
          <a:endParaRPr lang="es-CL"/>
        </a:p>
      </dgm:t>
    </dgm:pt>
    <dgm:pt modelId="{73356080-CEB0-4FB3-8988-CB57B5EF5760}" type="sibTrans" cxnId="{77CC8158-D5B4-4AB1-AE5B-7FF8D1A516AE}">
      <dgm:prSet/>
      <dgm:spPr/>
      <dgm:t>
        <a:bodyPr/>
        <a:lstStyle/>
        <a:p>
          <a:endParaRPr lang="es-CL"/>
        </a:p>
      </dgm:t>
    </dgm:pt>
    <dgm:pt modelId="{26E83F7A-206A-4895-B621-BBD3946A701B}">
      <dgm:prSet phldrT="[Texto]" custT="1"/>
      <dgm:spPr/>
      <dgm:t>
        <a:bodyPr/>
        <a:lstStyle/>
        <a:p>
          <a:r>
            <a:rPr lang="es-CL" sz="1400" dirty="0">
              <a:solidFill>
                <a:srgbClr val="C00000"/>
              </a:solidFill>
            </a:rPr>
            <a:t>Análisis desde la perspectiva de género</a:t>
          </a:r>
        </a:p>
      </dgm:t>
    </dgm:pt>
    <dgm:pt modelId="{472E37B0-9BC8-4C6E-8D6C-5C62E32117AD}" type="parTrans" cxnId="{B19707D4-EE5E-4054-A0E9-B41D4B6D4D25}">
      <dgm:prSet/>
      <dgm:spPr/>
      <dgm:t>
        <a:bodyPr/>
        <a:lstStyle/>
        <a:p>
          <a:endParaRPr lang="es-CL"/>
        </a:p>
      </dgm:t>
    </dgm:pt>
    <dgm:pt modelId="{49C9FC61-E948-4CB4-86D3-5DA012DDB8AF}" type="sibTrans" cxnId="{B19707D4-EE5E-4054-A0E9-B41D4B6D4D25}">
      <dgm:prSet/>
      <dgm:spPr/>
      <dgm:t>
        <a:bodyPr/>
        <a:lstStyle/>
        <a:p>
          <a:endParaRPr lang="es-CL"/>
        </a:p>
      </dgm:t>
    </dgm:pt>
    <dgm:pt modelId="{0730DC5B-6DB0-49AF-A1D0-30580B38E719}">
      <dgm:prSet phldrT="[Texto]" custT="1"/>
      <dgm:spPr/>
      <dgm:t>
        <a:bodyPr/>
        <a:lstStyle/>
        <a:p>
          <a:r>
            <a:rPr lang="es-CL" sz="1400" dirty="0"/>
            <a:t>Análisis desde una mirada más integral</a:t>
          </a:r>
        </a:p>
      </dgm:t>
    </dgm:pt>
    <dgm:pt modelId="{787AB92E-5DBC-4E86-914F-FA45988CCFA9}" type="parTrans" cxnId="{C381EDE4-9093-40BF-87FD-9BEB399EE2EB}">
      <dgm:prSet/>
      <dgm:spPr/>
      <dgm:t>
        <a:bodyPr/>
        <a:lstStyle/>
        <a:p>
          <a:endParaRPr lang="es-CL"/>
        </a:p>
      </dgm:t>
    </dgm:pt>
    <dgm:pt modelId="{B9BE6B67-D543-46EB-8158-ED28AE28903E}" type="sibTrans" cxnId="{C381EDE4-9093-40BF-87FD-9BEB399EE2EB}">
      <dgm:prSet/>
      <dgm:spPr/>
      <dgm:t>
        <a:bodyPr/>
        <a:lstStyle/>
        <a:p>
          <a:endParaRPr lang="es-CL"/>
        </a:p>
      </dgm:t>
    </dgm:pt>
    <dgm:pt modelId="{E32143E9-F31F-4FEB-B525-85D8CFD35086}">
      <dgm:prSet phldrT="[Texto]" custT="1"/>
      <dgm:spPr/>
      <dgm:t>
        <a:bodyPr/>
        <a:lstStyle/>
        <a:p>
          <a:r>
            <a:rPr lang="es-CL" sz="1400" dirty="0"/>
            <a:t>Diseño participativo</a:t>
          </a:r>
        </a:p>
      </dgm:t>
    </dgm:pt>
    <dgm:pt modelId="{85ADE7D0-897A-457C-89B9-D95BD510FE45}" type="parTrans" cxnId="{BBCF7B28-C1DD-4CA2-8D23-B560C05161CE}">
      <dgm:prSet/>
      <dgm:spPr/>
      <dgm:t>
        <a:bodyPr/>
        <a:lstStyle/>
        <a:p>
          <a:endParaRPr lang="es-CL"/>
        </a:p>
      </dgm:t>
    </dgm:pt>
    <dgm:pt modelId="{4C440FF5-E8FB-4928-B0A2-E09643A2554E}" type="sibTrans" cxnId="{BBCF7B28-C1DD-4CA2-8D23-B560C05161CE}">
      <dgm:prSet/>
      <dgm:spPr/>
      <dgm:t>
        <a:bodyPr/>
        <a:lstStyle/>
        <a:p>
          <a:endParaRPr lang="es-CL"/>
        </a:p>
      </dgm:t>
    </dgm:pt>
    <dgm:pt modelId="{357A3D55-E3DB-4F99-BF10-7F15076D1B19}">
      <dgm:prSet phldrT="[Texto]" custT="1"/>
      <dgm:spPr/>
      <dgm:t>
        <a:bodyPr/>
        <a:lstStyle/>
        <a:p>
          <a:r>
            <a:rPr lang="es-CL" sz="1400" dirty="0"/>
            <a:t>Objetivo específico (cambio deseado) (TOC)</a:t>
          </a:r>
        </a:p>
      </dgm:t>
    </dgm:pt>
    <dgm:pt modelId="{53DC713A-984A-477B-A4BE-2877108C0791}" type="parTrans" cxnId="{3DA0A31A-CE1B-4040-AA30-CB126CF71716}">
      <dgm:prSet/>
      <dgm:spPr/>
      <dgm:t>
        <a:bodyPr/>
        <a:lstStyle/>
        <a:p>
          <a:endParaRPr lang="es-CL"/>
        </a:p>
      </dgm:t>
    </dgm:pt>
    <dgm:pt modelId="{DA3642C2-57DD-438B-852C-EBA33BA6084B}" type="sibTrans" cxnId="{3DA0A31A-CE1B-4040-AA30-CB126CF71716}">
      <dgm:prSet/>
      <dgm:spPr/>
      <dgm:t>
        <a:bodyPr/>
        <a:lstStyle/>
        <a:p>
          <a:endParaRPr lang="es-CL"/>
        </a:p>
      </dgm:t>
    </dgm:pt>
    <dgm:pt modelId="{86E13C0C-B407-4A21-A898-46191C45E456}">
      <dgm:prSet phldrT="[Texto]" custT="1"/>
      <dgm:spPr/>
      <dgm:t>
        <a:bodyPr/>
        <a:lstStyle/>
        <a:p>
          <a:r>
            <a:rPr lang="es-CL" sz="1400" dirty="0"/>
            <a:t>Población objetivo</a:t>
          </a:r>
        </a:p>
      </dgm:t>
    </dgm:pt>
    <dgm:pt modelId="{61BBDA8B-A266-417E-A37E-00D5BE9A013C}" type="parTrans" cxnId="{9443189F-CAC9-4640-8562-C07801F62860}">
      <dgm:prSet/>
      <dgm:spPr/>
      <dgm:t>
        <a:bodyPr/>
        <a:lstStyle/>
        <a:p>
          <a:endParaRPr lang="es-CL"/>
        </a:p>
      </dgm:t>
    </dgm:pt>
    <dgm:pt modelId="{2CF6827F-55A9-4E48-A9A7-CA6C6182AAA8}" type="sibTrans" cxnId="{9443189F-CAC9-4640-8562-C07801F62860}">
      <dgm:prSet/>
      <dgm:spPr/>
      <dgm:t>
        <a:bodyPr/>
        <a:lstStyle/>
        <a:p>
          <a:endParaRPr lang="es-CL"/>
        </a:p>
      </dgm:t>
    </dgm:pt>
    <dgm:pt modelId="{027F538D-6659-4A1C-BD78-1377F846047D}">
      <dgm:prSet phldrT="[Texto]" custT="1"/>
      <dgm:spPr/>
      <dgm:t>
        <a:bodyPr/>
        <a:lstStyle/>
        <a:p>
          <a:r>
            <a:rPr lang="es-CL" sz="1400" dirty="0"/>
            <a:t>Productos y sus indicadores de calidad</a:t>
          </a:r>
        </a:p>
      </dgm:t>
    </dgm:pt>
    <dgm:pt modelId="{8692C3AC-4463-4135-9D87-4D8DB50BA422}" type="parTrans" cxnId="{17662AF7-98B5-449E-80F1-5B24458F5832}">
      <dgm:prSet/>
      <dgm:spPr/>
      <dgm:t>
        <a:bodyPr/>
        <a:lstStyle/>
        <a:p>
          <a:endParaRPr lang="es-CL"/>
        </a:p>
      </dgm:t>
    </dgm:pt>
    <dgm:pt modelId="{FC743548-4F35-4DBC-ACCB-D62EF9E96F62}" type="sibTrans" cxnId="{17662AF7-98B5-449E-80F1-5B24458F5832}">
      <dgm:prSet/>
      <dgm:spPr/>
      <dgm:t>
        <a:bodyPr/>
        <a:lstStyle/>
        <a:p>
          <a:endParaRPr lang="es-CL"/>
        </a:p>
      </dgm:t>
    </dgm:pt>
    <dgm:pt modelId="{9FDD5E0C-DE3B-45B0-B151-C5B84563546C}">
      <dgm:prSet phldrT="[Texto]" custT="1"/>
      <dgm:spPr/>
      <dgm:t>
        <a:bodyPr/>
        <a:lstStyle/>
        <a:p>
          <a:r>
            <a:rPr lang="es-CL" sz="1400" dirty="0"/>
            <a:t>Actividades y acciones</a:t>
          </a:r>
        </a:p>
      </dgm:t>
    </dgm:pt>
    <dgm:pt modelId="{243B2B2F-62F8-473D-9C66-E944C6FFFA5C}" type="parTrans" cxnId="{E4A40186-4CA3-49C4-B1F2-09E0C8FBD925}">
      <dgm:prSet/>
      <dgm:spPr/>
      <dgm:t>
        <a:bodyPr/>
        <a:lstStyle/>
        <a:p>
          <a:endParaRPr lang="es-CL"/>
        </a:p>
      </dgm:t>
    </dgm:pt>
    <dgm:pt modelId="{068DFA64-D559-48A8-89AE-B389DF6E9C7E}" type="sibTrans" cxnId="{E4A40186-4CA3-49C4-B1F2-09E0C8FBD925}">
      <dgm:prSet/>
      <dgm:spPr/>
      <dgm:t>
        <a:bodyPr/>
        <a:lstStyle/>
        <a:p>
          <a:endParaRPr lang="es-CL"/>
        </a:p>
      </dgm:t>
    </dgm:pt>
    <dgm:pt modelId="{0F51641C-656A-4758-A1C2-4424320AD38D}">
      <dgm:prSet phldrT="[Texto]" custT="1"/>
      <dgm:spPr/>
      <dgm:t>
        <a:bodyPr/>
        <a:lstStyle/>
        <a:p>
          <a:r>
            <a:rPr lang="es-CL" sz="1400" dirty="0"/>
            <a:t>Presupuesto asociado</a:t>
          </a:r>
        </a:p>
      </dgm:t>
    </dgm:pt>
    <dgm:pt modelId="{A3588D62-2763-4240-8F3B-8904E6EF99F9}" type="parTrans" cxnId="{01AF31B2-A440-48BC-8863-A191FBBE9F08}">
      <dgm:prSet/>
      <dgm:spPr/>
      <dgm:t>
        <a:bodyPr/>
        <a:lstStyle/>
        <a:p>
          <a:endParaRPr lang="es-CL"/>
        </a:p>
      </dgm:t>
    </dgm:pt>
    <dgm:pt modelId="{285B3C47-4C9B-44B5-935B-B5F81CB88DA4}" type="sibTrans" cxnId="{01AF31B2-A440-48BC-8863-A191FBBE9F08}">
      <dgm:prSet/>
      <dgm:spPr/>
      <dgm:t>
        <a:bodyPr/>
        <a:lstStyle/>
        <a:p>
          <a:endParaRPr lang="es-CL"/>
        </a:p>
      </dgm:t>
    </dgm:pt>
    <dgm:pt modelId="{8DBB8668-3F51-4016-B443-FFF49189DFAC}" type="pres">
      <dgm:prSet presAssocID="{8238591A-93CC-4130-92FF-57B1226AE8DF}" presName="theList" presStyleCnt="0">
        <dgm:presLayoutVars>
          <dgm:dir/>
          <dgm:animLvl val="lvl"/>
          <dgm:resizeHandles val="exact"/>
        </dgm:presLayoutVars>
      </dgm:prSet>
      <dgm:spPr/>
    </dgm:pt>
    <dgm:pt modelId="{CBAB64C5-8ED0-43B3-876B-C3019C8C0C6E}" type="pres">
      <dgm:prSet presAssocID="{A41A0164-1FFC-4018-9C35-335FE47C726F}" presName="compNode" presStyleCnt="0"/>
      <dgm:spPr/>
    </dgm:pt>
    <dgm:pt modelId="{BC2F99A6-49A2-435D-ABC3-D5882B70406D}" type="pres">
      <dgm:prSet presAssocID="{A41A0164-1FFC-4018-9C35-335FE47C726F}" presName="aNode" presStyleLbl="bgShp" presStyleIdx="0" presStyleCnt="3"/>
      <dgm:spPr/>
    </dgm:pt>
    <dgm:pt modelId="{80692CBF-2427-471F-9DE2-E7D2F0EAFB71}" type="pres">
      <dgm:prSet presAssocID="{A41A0164-1FFC-4018-9C35-335FE47C726F}" presName="textNode" presStyleLbl="bgShp" presStyleIdx="0" presStyleCnt="3"/>
      <dgm:spPr/>
    </dgm:pt>
    <dgm:pt modelId="{F24CB14D-EFFC-4B3E-A351-052A684D3961}" type="pres">
      <dgm:prSet presAssocID="{A41A0164-1FFC-4018-9C35-335FE47C726F}" presName="compChildNode" presStyleCnt="0"/>
      <dgm:spPr/>
    </dgm:pt>
    <dgm:pt modelId="{50147049-DD24-493E-9B9E-9FA1A28914DF}" type="pres">
      <dgm:prSet presAssocID="{A41A0164-1FFC-4018-9C35-335FE47C726F}" presName="theInnerList" presStyleCnt="0"/>
      <dgm:spPr/>
    </dgm:pt>
    <dgm:pt modelId="{505747A2-D19B-4F1E-B739-17283A332F56}" type="pres">
      <dgm:prSet presAssocID="{455EF408-DD77-4F31-BDA4-334D938F9825}" presName="childNode" presStyleLbl="node1" presStyleIdx="0" presStyleCnt="13">
        <dgm:presLayoutVars>
          <dgm:bulletEnabled val="1"/>
        </dgm:presLayoutVars>
      </dgm:prSet>
      <dgm:spPr/>
    </dgm:pt>
    <dgm:pt modelId="{BE70A698-97D8-4CD8-9934-450BF2BB2C49}" type="pres">
      <dgm:prSet presAssocID="{455EF408-DD77-4F31-BDA4-334D938F9825}" presName="aSpace2" presStyleCnt="0"/>
      <dgm:spPr/>
    </dgm:pt>
    <dgm:pt modelId="{CC98D299-78EF-42DC-9120-B57C9280BF7E}" type="pres">
      <dgm:prSet presAssocID="{2FD35843-CDBE-40B6-A03C-EA58C5D7C700}" presName="childNode" presStyleLbl="node1" presStyleIdx="1" presStyleCnt="13" custLinFactY="74716" custLinFactNeighborX="1087" custLinFactNeighborY="100000">
        <dgm:presLayoutVars>
          <dgm:bulletEnabled val="1"/>
        </dgm:presLayoutVars>
      </dgm:prSet>
      <dgm:spPr/>
    </dgm:pt>
    <dgm:pt modelId="{A939E60C-C3CC-4DC2-9015-C7B760284CE6}" type="pres">
      <dgm:prSet presAssocID="{2FD35843-CDBE-40B6-A03C-EA58C5D7C700}" presName="aSpace2" presStyleCnt="0"/>
      <dgm:spPr/>
    </dgm:pt>
    <dgm:pt modelId="{D0848E98-5EA6-4CA0-BC43-E56A22660007}" type="pres">
      <dgm:prSet presAssocID="{26E83F7A-206A-4895-B621-BBD3946A701B}" presName="childNode" presStyleLbl="node1" presStyleIdx="2" presStyleCnt="13" custLinFactY="-100000" custLinFactNeighborX="544" custLinFactNeighborY="-180508">
        <dgm:presLayoutVars>
          <dgm:bulletEnabled val="1"/>
        </dgm:presLayoutVars>
      </dgm:prSet>
      <dgm:spPr/>
    </dgm:pt>
    <dgm:pt modelId="{D964855D-8A82-4BDB-9F78-1E68C263876D}" type="pres">
      <dgm:prSet presAssocID="{26E83F7A-206A-4895-B621-BBD3946A701B}" presName="aSpace2" presStyleCnt="0"/>
      <dgm:spPr/>
    </dgm:pt>
    <dgm:pt modelId="{C8F33901-DE7B-4E90-A43A-B03384FE1D1F}" type="pres">
      <dgm:prSet presAssocID="{0730DC5B-6DB0-49AF-A1D0-30580B38E719}" presName="childNode" presStyleLbl="node1" presStyleIdx="3" presStyleCnt="13" custLinFactY="-20696" custLinFactNeighborY="-100000">
        <dgm:presLayoutVars>
          <dgm:bulletEnabled val="1"/>
        </dgm:presLayoutVars>
      </dgm:prSet>
      <dgm:spPr/>
    </dgm:pt>
    <dgm:pt modelId="{F5EBB634-B1B1-449D-8009-A1803ED467AB}" type="pres">
      <dgm:prSet presAssocID="{0730DC5B-6DB0-49AF-A1D0-30580B38E719}" presName="aSpace2" presStyleCnt="0"/>
      <dgm:spPr/>
    </dgm:pt>
    <dgm:pt modelId="{96166C05-6D77-4612-BC32-3717D969D83B}" type="pres">
      <dgm:prSet presAssocID="{E32143E9-F31F-4FEB-B525-85D8CFD35086}" presName="childNode" presStyleLbl="node1" presStyleIdx="4" presStyleCnt="13" custLinFactY="-30436" custLinFactNeighborX="543" custLinFactNeighborY="-100000">
        <dgm:presLayoutVars>
          <dgm:bulletEnabled val="1"/>
        </dgm:presLayoutVars>
      </dgm:prSet>
      <dgm:spPr/>
    </dgm:pt>
    <dgm:pt modelId="{9CE065CA-77BA-4050-95B6-C76E6BAD7585}" type="pres">
      <dgm:prSet presAssocID="{A41A0164-1FFC-4018-9C35-335FE47C726F}" presName="aSpace" presStyleCnt="0"/>
      <dgm:spPr/>
    </dgm:pt>
    <dgm:pt modelId="{2BBEDB94-9E14-47BD-B75F-8C3D3C42042F}" type="pres">
      <dgm:prSet presAssocID="{5C7FDD24-40D6-43AA-B8D2-FFF95E8ED124}" presName="compNode" presStyleCnt="0"/>
      <dgm:spPr/>
    </dgm:pt>
    <dgm:pt modelId="{B04A8199-BCB7-4E2C-8464-E40348444AF2}" type="pres">
      <dgm:prSet presAssocID="{5C7FDD24-40D6-43AA-B8D2-FFF95E8ED124}" presName="aNode" presStyleLbl="bgShp" presStyleIdx="1" presStyleCnt="3"/>
      <dgm:spPr/>
    </dgm:pt>
    <dgm:pt modelId="{9950BCAC-DFF7-4B5F-9B98-BE64D80A7C56}" type="pres">
      <dgm:prSet presAssocID="{5C7FDD24-40D6-43AA-B8D2-FFF95E8ED124}" presName="textNode" presStyleLbl="bgShp" presStyleIdx="1" presStyleCnt="3"/>
      <dgm:spPr/>
    </dgm:pt>
    <dgm:pt modelId="{988E61C9-4D6D-4F65-B8D3-DFD89F292EB6}" type="pres">
      <dgm:prSet presAssocID="{5C7FDD24-40D6-43AA-B8D2-FFF95E8ED124}" presName="compChildNode" presStyleCnt="0"/>
      <dgm:spPr/>
    </dgm:pt>
    <dgm:pt modelId="{AE1F9E99-E998-4188-B3C0-F9C84CA5898B}" type="pres">
      <dgm:prSet presAssocID="{5C7FDD24-40D6-43AA-B8D2-FFF95E8ED124}" presName="theInnerList" presStyleCnt="0"/>
      <dgm:spPr/>
    </dgm:pt>
    <dgm:pt modelId="{2AD41E57-293D-497F-BEBC-DADBEA6FC67F}" type="pres">
      <dgm:prSet presAssocID="{0DAD40C0-50A7-4748-9B2B-6BF8ED49AE35}" presName="childNode" presStyleLbl="node1" presStyleIdx="5" presStyleCnt="13" custLinFactY="-36337" custLinFactNeighborX="1213" custLinFactNeighborY="-100000">
        <dgm:presLayoutVars>
          <dgm:bulletEnabled val="1"/>
        </dgm:presLayoutVars>
      </dgm:prSet>
      <dgm:spPr/>
    </dgm:pt>
    <dgm:pt modelId="{0D09E2C6-53E3-42B3-ADE7-7788564CBB2B}" type="pres">
      <dgm:prSet presAssocID="{0DAD40C0-50A7-4748-9B2B-6BF8ED49AE35}" presName="aSpace2" presStyleCnt="0"/>
      <dgm:spPr/>
    </dgm:pt>
    <dgm:pt modelId="{3A623B0B-8AFC-44F4-9E2D-909386C2F6F1}" type="pres">
      <dgm:prSet presAssocID="{357A3D55-E3DB-4F99-BF10-7F15076D1B19}" presName="childNode" presStyleLbl="node1" presStyleIdx="6" presStyleCnt="13" custLinFactY="-47394" custLinFactNeighborX="1213" custLinFactNeighborY="-100000">
        <dgm:presLayoutVars>
          <dgm:bulletEnabled val="1"/>
        </dgm:presLayoutVars>
      </dgm:prSet>
      <dgm:spPr/>
    </dgm:pt>
    <dgm:pt modelId="{E50D1790-434E-4B19-A22E-3AC23A169CC4}" type="pres">
      <dgm:prSet presAssocID="{357A3D55-E3DB-4F99-BF10-7F15076D1B19}" presName="aSpace2" presStyleCnt="0"/>
      <dgm:spPr/>
    </dgm:pt>
    <dgm:pt modelId="{69FBF6DC-17A4-4B68-8038-8521990FD86B}" type="pres">
      <dgm:prSet presAssocID="{62E43B6C-95B6-44DA-A5D4-7E466EFD8611}" presName="childNode" presStyleLbl="node1" presStyleIdx="7" presStyleCnt="13" custLinFactY="-58496" custLinFactNeighborX="1213" custLinFactNeighborY="-100000">
        <dgm:presLayoutVars>
          <dgm:bulletEnabled val="1"/>
        </dgm:presLayoutVars>
      </dgm:prSet>
      <dgm:spPr/>
    </dgm:pt>
    <dgm:pt modelId="{1210C5A0-A877-4FA9-9848-28FECF698ABC}" type="pres">
      <dgm:prSet presAssocID="{62E43B6C-95B6-44DA-A5D4-7E466EFD8611}" presName="aSpace2" presStyleCnt="0"/>
      <dgm:spPr/>
    </dgm:pt>
    <dgm:pt modelId="{415E04B6-8040-4DD6-8809-AE84C5823E85}" type="pres">
      <dgm:prSet presAssocID="{86E13C0C-B407-4A21-A898-46191C45E456}" presName="childNode" presStyleLbl="node1" presStyleIdx="8" presStyleCnt="13" custLinFactY="-66581" custLinFactNeighborX="1213" custLinFactNeighborY="-100000">
        <dgm:presLayoutVars>
          <dgm:bulletEnabled val="1"/>
        </dgm:presLayoutVars>
      </dgm:prSet>
      <dgm:spPr/>
    </dgm:pt>
    <dgm:pt modelId="{91DDE432-24A7-4ECB-81C4-B255F3B8B362}" type="pres">
      <dgm:prSet presAssocID="{5C7FDD24-40D6-43AA-B8D2-FFF95E8ED124}" presName="aSpace" presStyleCnt="0"/>
      <dgm:spPr/>
    </dgm:pt>
    <dgm:pt modelId="{93C0CD6D-49DE-4FF8-A77A-C6D5C2543592}" type="pres">
      <dgm:prSet presAssocID="{03580C93-45F5-4094-98F2-79224B9715C9}" presName="compNode" presStyleCnt="0"/>
      <dgm:spPr/>
    </dgm:pt>
    <dgm:pt modelId="{2D4156DF-A61B-4743-86C3-EAA98A0A64A5}" type="pres">
      <dgm:prSet presAssocID="{03580C93-45F5-4094-98F2-79224B9715C9}" presName="aNode" presStyleLbl="bgShp" presStyleIdx="2" presStyleCnt="3"/>
      <dgm:spPr/>
    </dgm:pt>
    <dgm:pt modelId="{179084CA-4AED-4468-A52F-9774DC67633C}" type="pres">
      <dgm:prSet presAssocID="{03580C93-45F5-4094-98F2-79224B9715C9}" presName="textNode" presStyleLbl="bgShp" presStyleIdx="2" presStyleCnt="3"/>
      <dgm:spPr/>
    </dgm:pt>
    <dgm:pt modelId="{910CF3BB-28BF-477E-BC7D-5AE641DD1231}" type="pres">
      <dgm:prSet presAssocID="{03580C93-45F5-4094-98F2-79224B9715C9}" presName="compChildNode" presStyleCnt="0"/>
      <dgm:spPr/>
    </dgm:pt>
    <dgm:pt modelId="{8A934346-9362-4D62-A7A0-F51469B9ADA9}" type="pres">
      <dgm:prSet presAssocID="{03580C93-45F5-4094-98F2-79224B9715C9}" presName="theInnerList" presStyleCnt="0"/>
      <dgm:spPr/>
    </dgm:pt>
    <dgm:pt modelId="{0EFD95B0-4DA1-4195-8F42-EB53B9EFD2A3}" type="pres">
      <dgm:prSet presAssocID="{FB13A0F3-33A6-4549-AB85-C61DD4009E72}" presName="childNode" presStyleLbl="node1" presStyleIdx="9" presStyleCnt="13" custLinFactY="31756" custLinFactNeighborX="-2137" custLinFactNeighborY="100000">
        <dgm:presLayoutVars>
          <dgm:bulletEnabled val="1"/>
        </dgm:presLayoutVars>
      </dgm:prSet>
      <dgm:spPr/>
    </dgm:pt>
    <dgm:pt modelId="{50AB4151-1373-4FAA-9BDF-BAF6E6E0BC9D}" type="pres">
      <dgm:prSet presAssocID="{FB13A0F3-33A6-4549-AB85-C61DD4009E72}" presName="aSpace2" presStyleCnt="0"/>
      <dgm:spPr/>
    </dgm:pt>
    <dgm:pt modelId="{B45FD2FE-3CAF-4735-AF9D-FD87D7BA9F14}" type="pres">
      <dgm:prSet presAssocID="{027F538D-6659-4A1C-BD78-1377F846047D}" presName="childNode" presStyleLbl="node1" presStyleIdx="10" presStyleCnt="13" custLinFactY="15233" custLinFactNeighborX="-1602" custLinFactNeighborY="100000">
        <dgm:presLayoutVars>
          <dgm:bulletEnabled val="1"/>
        </dgm:presLayoutVars>
      </dgm:prSet>
      <dgm:spPr/>
    </dgm:pt>
    <dgm:pt modelId="{970938F6-A7B4-4CBE-A863-CB1AE7195A6E}" type="pres">
      <dgm:prSet presAssocID="{027F538D-6659-4A1C-BD78-1377F846047D}" presName="aSpace2" presStyleCnt="0"/>
      <dgm:spPr/>
    </dgm:pt>
    <dgm:pt modelId="{713817EF-98DA-4965-A572-2C26D3B92573}" type="pres">
      <dgm:prSet presAssocID="{9FDD5E0C-DE3B-45B0-B151-C5B84563546C}" presName="childNode" presStyleLbl="node1" presStyleIdx="11" presStyleCnt="13" custLinFactNeighborX="-606" custLinFactNeighborY="75055">
        <dgm:presLayoutVars>
          <dgm:bulletEnabled val="1"/>
        </dgm:presLayoutVars>
      </dgm:prSet>
      <dgm:spPr/>
    </dgm:pt>
    <dgm:pt modelId="{7951F0E6-9451-4E43-B5C0-5855AE608ECF}" type="pres">
      <dgm:prSet presAssocID="{9FDD5E0C-DE3B-45B0-B151-C5B84563546C}" presName="aSpace2" presStyleCnt="0"/>
      <dgm:spPr/>
    </dgm:pt>
    <dgm:pt modelId="{09A4AEB2-BD23-43F3-90B5-35F91347CC21}" type="pres">
      <dgm:prSet presAssocID="{0F51641C-656A-4758-A1C2-4424320AD38D}" presName="childNode" presStyleLbl="node1" presStyleIdx="12" presStyleCnt="13">
        <dgm:presLayoutVars>
          <dgm:bulletEnabled val="1"/>
        </dgm:presLayoutVars>
      </dgm:prSet>
      <dgm:spPr/>
    </dgm:pt>
  </dgm:ptLst>
  <dgm:cxnLst>
    <dgm:cxn modelId="{2F1E0F16-A9A9-472E-B8FB-3640FC8C0FEA}" type="presOf" srcId="{455EF408-DD77-4F31-BDA4-334D938F9825}" destId="{505747A2-D19B-4F1E-B739-17283A332F56}" srcOrd="0" destOrd="0" presId="urn:microsoft.com/office/officeart/2005/8/layout/lProcess2"/>
    <dgm:cxn modelId="{3DA0A31A-CE1B-4040-AA30-CB126CF71716}" srcId="{5C7FDD24-40D6-43AA-B8D2-FFF95E8ED124}" destId="{357A3D55-E3DB-4F99-BF10-7F15076D1B19}" srcOrd="1" destOrd="0" parTransId="{53DC713A-984A-477B-A4BE-2877108C0791}" sibTransId="{DA3642C2-57DD-438B-852C-EBA33BA6084B}"/>
    <dgm:cxn modelId="{BB834E1F-CB73-4B04-964F-0FFE9F604619}" type="presOf" srcId="{26E83F7A-206A-4895-B621-BBD3946A701B}" destId="{D0848E98-5EA6-4CA0-BC43-E56A22660007}" srcOrd="0" destOrd="0" presId="urn:microsoft.com/office/officeart/2005/8/layout/lProcess2"/>
    <dgm:cxn modelId="{BBCF7B28-C1DD-4CA2-8D23-B560C05161CE}" srcId="{A41A0164-1FFC-4018-9C35-335FE47C726F}" destId="{E32143E9-F31F-4FEB-B525-85D8CFD35086}" srcOrd="4" destOrd="0" parTransId="{85ADE7D0-897A-457C-89B9-D95BD510FE45}" sibTransId="{4C440FF5-E8FB-4928-B0A2-E09643A2554E}"/>
    <dgm:cxn modelId="{65FBB532-387B-4CA2-978C-AD0856479299}" type="presOf" srcId="{9FDD5E0C-DE3B-45B0-B151-C5B84563546C}" destId="{713817EF-98DA-4965-A572-2C26D3B92573}" srcOrd="0" destOrd="0" presId="urn:microsoft.com/office/officeart/2005/8/layout/lProcess2"/>
    <dgm:cxn modelId="{EFBD1F37-482C-41B1-BF89-CBF054A21DA8}" type="presOf" srcId="{8238591A-93CC-4130-92FF-57B1226AE8DF}" destId="{8DBB8668-3F51-4016-B443-FFF49189DFAC}" srcOrd="0" destOrd="0" presId="urn:microsoft.com/office/officeart/2005/8/layout/lProcess2"/>
    <dgm:cxn modelId="{ADA89537-FFE4-452B-AB1B-433B3315FD22}" srcId="{8238591A-93CC-4130-92FF-57B1226AE8DF}" destId="{5C7FDD24-40D6-43AA-B8D2-FFF95E8ED124}" srcOrd="1" destOrd="0" parTransId="{CAAC25ED-7AE0-41E9-9837-3AE3E43D8391}" sibTransId="{A08D9599-DE21-4243-A43B-15C87CCD67E7}"/>
    <dgm:cxn modelId="{D8A32838-71EF-4248-9A71-3810A925E76F}" type="presOf" srcId="{E32143E9-F31F-4FEB-B525-85D8CFD35086}" destId="{96166C05-6D77-4612-BC32-3717D969D83B}" srcOrd="0" destOrd="0" presId="urn:microsoft.com/office/officeart/2005/8/layout/lProcess2"/>
    <dgm:cxn modelId="{69FC323D-C5DA-4FA1-A406-604D482C9277}" type="presOf" srcId="{5C7FDD24-40D6-43AA-B8D2-FFF95E8ED124}" destId="{9950BCAC-DFF7-4B5F-9B98-BE64D80A7C56}" srcOrd="1" destOrd="0" presId="urn:microsoft.com/office/officeart/2005/8/layout/lProcess2"/>
    <dgm:cxn modelId="{764DE640-DC93-4E69-B018-990AB8400F2F}" srcId="{A41A0164-1FFC-4018-9C35-335FE47C726F}" destId="{455EF408-DD77-4F31-BDA4-334D938F9825}" srcOrd="0" destOrd="0" parTransId="{64A252F2-4C4E-4EF5-B0F6-FD8E05FE57D9}" sibTransId="{12175164-E16B-46A3-919E-13CE24E28F19}"/>
    <dgm:cxn modelId="{29D92F45-08D2-4CF9-922E-E0C70A8A47F0}" type="presOf" srcId="{0730DC5B-6DB0-49AF-A1D0-30580B38E719}" destId="{C8F33901-DE7B-4E90-A43A-B03384FE1D1F}" srcOrd="0" destOrd="0" presId="urn:microsoft.com/office/officeart/2005/8/layout/lProcess2"/>
    <dgm:cxn modelId="{67B95365-12CB-4D02-B462-FDCB480D4F69}" type="presOf" srcId="{62E43B6C-95B6-44DA-A5D4-7E466EFD8611}" destId="{69FBF6DC-17A4-4B68-8038-8521990FD86B}" srcOrd="0" destOrd="0" presId="urn:microsoft.com/office/officeart/2005/8/layout/lProcess2"/>
    <dgm:cxn modelId="{0BC93273-29A0-431A-B05E-BB99C7C7F121}" type="presOf" srcId="{027F538D-6659-4A1C-BD78-1377F846047D}" destId="{B45FD2FE-3CAF-4735-AF9D-FD87D7BA9F14}" srcOrd="0" destOrd="0" presId="urn:microsoft.com/office/officeart/2005/8/layout/lProcess2"/>
    <dgm:cxn modelId="{4DF9CC54-C02F-4829-A0DB-DA4D11C35329}" type="presOf" srcId="{03580C93-45F5-4094-98F2-79224B9715C9}" destId="{2D4156DF-A61B-4743-86C3-EAA98A0A64A5}" srcOrd="0" destOrd="0" presId="urn:microsoft.com/office/officeart/2005/8/layout/lProcess2"/>
    <dgm:cxn modelId="{77CC8158-D5B4-4AB1-AE5B-7FF8D1A516AE}" srcId="{03580C93-45F5-4094-98F2-79224B9715C9}" destId="{FB13A0F3-33A6-4549-AB85-C61DD4009E72}" srcOrd="0" destOrd="0" parTransId="{1F4C52AB-BBF0-4028-B280-5EE879D1157E}" sibTransId="{73356080-CEB0-4FB3-8988-CB57B5EF5760}"/>
    <dgm:cxn modelId="{1B4D7784-C73E-45DD-B26C-DF58262685CB}" srcId="{5C7FDD24-40D6-43AA-B8D2-FFF95E8ED124}" destId="{0DAD40C0-50A7-4748-9B2B-6BF8ED49AE35}" srcOrd="0" destOrd="0" parTransId="{1361D52F-B4E2-4A57-8145-2E9C5AA0EA55}" sibTransId="{60608E0F-7CC0-4663-AAE0-C6014A3C6DAB}"/>
    <dgm:cxn modelId="{E4A40186-4CA3-49C4-B1F2-09E0C8FBD925}" srcId="{03580C93-45F5-4094-98F2-79224B9715C9}" destId="{9FDD5E0C-DE3B-45B0-B151-C5B84563546C}" srcOrd="2" destOrd="0" parTransId="{243B2B2F-62F8-473D-9C66-E944C6FFFA5C}" sibTransId="{068DFA64-D559-48A8-89AE-B389DF6E9C7E}"/>
    <dgm:cxn modelId="{4B2B2686-B1AF-4E72-A803-59285A8DACA8}" type="presOf" srcId="{FB13A0F3-33A6-4549-AB85-C61DD4009E72}" destId="{0EFD95B0-4DA1-4195-8F42-EB53B9EFD2A3}" srcOrd="0" destOrd="0" presId="urn:microsoft.com/office/officeart/2005/8/layout/lProcess2"/>
    <dgm:cxn modelId="{41A51E8D-7E35-4A40-92DC-49D010961639}" srcId="{8238591A-93CC-4130-92FF-57B1226AE8DF}" destId="{03580C93-45F5-4094-98F2-79224B9715C9}" srcOrd="2" destOrd="0" parTransId="{6F2A76A0-DA07-409F-9E33-8C2771C72E21}" sibTransId="{C3B801C2-8B69-4141-A128-913F98A6DC98}"/>
    <dgm:cxn modelId="{E490DA94-91E2-4D1D-BEFB-9FC88FBB6357}" srcId="{8238591A-93CC-4130-92FF-57B1226AE8DF}" destId="{A41A0164-1FFC-4018-9C35-335FE47C726F}" srcOrd="0" destOrd="0" parTransId="{FA3DCC65-3DA9-4340-98E7-5F1F183BD570}" sibTransId="{9AFC128E-98AF-4251-BB10-5917E7BCE4BD}"/>
    <dgm:cxn modelId="{FDA5D69E-6047-4B4C-BE79-74058B5E46A9}" type="presOf" srcId="{357A3D55-E3DB-4F99-BF10-7F15076D1B19}" destId="{3A623B0B-8AFC-44F4-9E2D-909386C2F6F1}" srcOrd="0" destOrd="0" presId="urn:microsoft.com/office/officeart/2005/8/layout/lProcess2"/>
    <dgm:cxn modelId="{9443189F-CAC9-4640-8562-C07801F62860}" srcId="{5C7FDD24-40D6-43AA-B8D2-FFF95E8ED124}" destId="{86E13C0C-B407-4A21-A898-46191C45E456}" srcOrd="3" destOrd="0" parTransId="{61BBDA8B-A266-417E-A37E-00D5BE9A013C}" sibTransId="{2CF6827F-55A9-4E48-A9A7-CA6C6182AAA8}"/>
    <dgm:cxn modelId="{70BD8EA1-A434-41D4-85BC-ED1A7938F39D}" type="presOf" srcId="{5C7FDD24-40D6-43AA-B8D2-FFF95E8ED124}" destId="{B04A8199-BCB7-4E2C-8464-E40348444AF2}" srcOrd="0" destOrd="0" presId="urn:microsoft.com/office/officeart/2005/8/layout/lProcess2"/>
    <dgm:cxn modelId="{2C8AE7A4-3334-4FF6-AE94-DB5C6C218EC6}" type="presOf" srcId="{A41A0164-1FFC-4018-9C35-335FE47C726F}" destId="{80692CBF-2427-471F-9DE2-E7D2F0EAFB71}" srcOrd="1" destOrd="0" presId="urn:microsoft.com/office/officeart/2005/8/layout/lProcess2"/>
    <dgm:cxn modelId="{697F02A9-0636-4669-A4EE-7B909E7420AA}" type="presOf" srcId="{03580C93-45F5-4094-98F2-79224B9715C9}" destId="{179084CA-4AED-4468-A52F-9774DC67633C}" srcOrd="1" destOrd="0" presId="urn:microsoft.com/office/officeart/2005/8/layout/lProcess2"/>
    <dgm:cxn modelId="{01AF31B2-A440-48BC-8863-A191FBBE9F08}" srcId="{03580C93-45F5-4094-98F2-79224B9715C9}" destId="{0F51641C-656A-4758-A1C2-4424320AD38D}" srcOrd="3" destOrd="0" parTransId="{A3588D62-2763-4240-8F3B-8904E6EF99F9}" sibTransId="{285B3C47-4C9B-44B5-935B-B5F81CB88DA4}"/>
    <dgm:cxn modelId="{ED3DC4B2-17EF-4A6E-895F-310EF24ED80C}" type="presOf" srcId="{0DAD40C0-50A7-4748-9B2B-6BF8ED49AE35}" destId="{2AD41E57-293D-497F-BEBC-DADBEA6FC67F}" srcOrd="0" destOrd="0" presId="urn:microsoft.com/office/officeart/2005/8/layout/lProcess2"/>
    <dgm:cxn modelId="{747C8DBE-FDBD-4A99-8543-E09021B9AC31}" type="presOf" srcId="{0F51641C-656A-4758-A1C2-4424320AD38D}" destId="{09A4AEB2-BD23-43F3-90B5-35F91347CC21}" srcOrd="0" destOrd="0" presId="urn:microsoft.com/office/officeart/2005/8/layout/lProcess2"/>
    <dgm:cxn modelId="{30D791C1-DF80-40D5-A12B-9AC7713901E1}" type="presOf" srcId="{2FD35843-CDBE-40B6-A03C-EA58C5D7C700}" destId="{CC98D299-78EF-42DC-9120-B57C9280BF7E}" srcOrd="0" destOrd="0" presId="urn:microsoft.com/office/officeart/2005/8/layout/lProcess2"/>
    <dgm:cxn modelId="{71C8F5C4-49A8-4EF8-8D86-9678C71D6281}" srcId="{5C7FDD24-40D6-43AA-B8D2-FFF95E8ED124}" destId="{62E43B6C-95B6-44DA-A5D4-7E466EFD8611}" srcOrd="2" destOrd="0" parTransId="{9756D1B4-1F49-42E5-B05C-AB6996B38DE5}" sibTransId="{ACFB92EB-F6A1-4A89-9543-993E19861415}"/>
    <dgm:cxn modelId="{196310C6-C592-481D-9E43-E3C1C74DC72E}" type="presOf" srcId="{A41A0164-1FFC-4018-9C35-335FE47C726F}" destId="{BC2F99A6-49A2-435D-ABC3-D5882B70406D}" srcOrd="0" destOrd="0" presId="urn:microsoft.com/office/officeart/2005/8/layout/lProcess2"/>
    <dgm:cxn modelId="{0EFA95D2-97CE-4640-8DFB-B637847340EC}" type="presOf" srcId="{86E13C0C-B407-4A21-A898-46191C45E456}" destId="{415E04B6-8040-4DD6-8809-AE84C5823E85}" srcOrd="0" destOrd="0" presId="urn:microsoft.com/office/officeart/2005/8/layout/lProcess2"/>
    <dgm:cxn modelId="{B19707D4-EE5E-4054-A0E9-B41D4B6D4D25}" srcId="{A41A0164-1FFC-4018-9C35-335FE47C726F}" destId="{26E83F7A-206A-4895-B621-BBD3946A701B}" srcOrd="2" destOrd="0" parTransId="{472E37B0-9BC8-4C6E-8D6C-5C62E32117AD}" sibTransId="{49C9FC61-E948-4CB4-86D3-5DA012DDB8AF}"/>
    <dgm:cxn modelId="{0C43B0E4-63F7-4922-B8FF-EED2C499B051}" srcId="{A41A0164-1FFC-4018-9C35-335FE47C726F}" destId="{2FD35843-CDBE-40B6-A03C-EA58C5D7C700}" srcOrd="1" destOrd="0" parTransId="{71F9C90B-DE75-43AE-9893-B5B01CF93681}" sibTransId="{0A31B23A-0CE3-419D-A1D6-A0D810E8912A}"/>
    <dgm:cxn modelId="{C381EDE4-9093-40BF-87FD-9BEB399EE2EB}" srcId="{A41A0164-1FFC-4018-9C35-335FE47C726F}" destId="{0730DC5B-6DB0-49AF-A1D0-30580B38E719}" srcOrd="3" destOrd="0" parTransId="{787AB92E-5DBC-4E86-914F-FA45988CCFA9}" sibTransId="{B9BE6B67-D543-46EB-8158-ED28AE28903E}"/>
    <dgm:cxn modelId="{17662AF7-98B5-449E-80F1-5B24458F5832}" srcId="{03580C93-45F5-4094-98F2-79224B9715C9}" destId="{027F538D-6659-4A1C-BD78-1377F846047D}" srcOrd="1" destOrd="0" parTransId="{8692C3AC-4463-4135-9D87-4D8DB50BA422}" sibTransId="{FC743548-4F35-4DBC-ACCB-D62EF9E96F62}"/>
    <dgm:cxn modelId="{6718104D-9DBA-46A3-A535-15CFA695937A}" type="presParOf" srcId="{8DBB8668-3F51-4016-B443-FFF49189DFAC}" destId="{CBAB64C5-8ED0-43B3-876B-C3019C8C0C6E}" srcOrd="0" destOrd="0" presId="urn:microsoft.com/office/officeart/2005/8/layout/lProcess2"/>
    <dgm:cxn modelId="{F2F46442-8BD9-49F8-9A57-9D268DECC61D}" type="presParOf" srcId="{CBAB64C5-8ED0-43B3-876B-C3019C8C0C6E}" destId="{BC2F99A6-49A2-435D-ABC3-D5882B70406D}" srcOrd="0" destOrd="0" presId="urn:microsoft.com/office/officeart/2005/8/layout/lProcess2"/>
    <dgm:cxn modelId="{8A7AEA6D-5816-4C54-BB0B-4DAF24BE9F18}" type="presParOf" srcId="{CBAB64C5-8ED0-43B3-876B-C3019C8C0C6E}" destId="{80692CBF-2427-471F-9DE2-E7D2F0EAFB71}" srcOrd="1" destOrd="0" presId="urn:microsoft.com/office/officeart/2005/8/layout/lProcess2"/>
    <dgm:cxn modelId="{E4054F07-A713-4147-A5B5-7EAB1A79D879}" type="presParOf" srcId="{CBAB64C5-8ED0-43B3-876B-C3019C8C0C6E}" destId="{F24CB14D-EFFC-4B3E-A351-052A684D3961}" srcOrd="2" destOrd="0" presId="urn:microsoft.com/office/officeart/2005/8/layout/lProcess2"/>
    <dgm:cxn modelId="{7171C45E-CA63-449A-9881-2A0BE97277B8}" type="presParOf" srcId="{F24CB14D-EFFC-4B3E-A351-052A684D3961}" destId="{50147049-DD24-493E-9B9E-9FA1A28914DF}" srcOrd="0" destOrd="0" presId="urn:microsoft.com/office/officeart/2005/8/layout/lProcess2"/>
    <dgm:cxn modelId="{973B15DD-5F5E-4903-8F69-78AEA757F522}" type="presParOf" srcId="{50147049-DD24-493E-9B9E-9FA1A28914DF}" destId="{505747A2-D19B-4F1E-B739-17283A332F56}" srcOrd="0" destOrd="0" presId="urn:microsoft.com/office/officeart/2005/8/layout/lProcess2"/>
    <dgm:cxn modelId="{4F540EFE-6E86-468C-B93C-FA49E17EA4B2}" type="presParOf" srcId="{50147049-DD24-493E-9B9E-9FA1A28914DF}" destId="{BE70A698-97D8-4CD8-9934-450BF2BB2C49}" srcOrd="1" destOrd="0" presId="urn:microsoft.com/office/officeart/2005/8/layout/lProcess2"/>
    <dgm:cxn modelId="{213BDC65-B4BA-4BB6-BF7D-48A641BC0FD8}" type="presParOf" srcId="{50147049-DD24-493E-9B9E-9FA1A28914DF}" destId="{CC98D299-78EF-42DC-9120-B57C9280BF7E}" srcOrd="2" destOrd="0" presId="urn:microsoft.com/office/officeart/2005/8/layout/lProcess2"/>
    <dgm:cxn modelId="{88B95270-2050-46FA-9AAF-F5C509DF62BB}" type="presParOf" srcId="{50147049-DD24-493E-9B9E-9FA1A28914DF}" destId="{A939E60C-C3CC-4DC2-9015-C7B760284CE6}" srcOrd="3" destOrd="0" presId="urn:microsoft.com/office/officeart/2005/8/layout/lProcess2"/>
    <dgm:cxn modelId="{C44CACA9-7E16-449B-9E13-75080E35653D}" type="presParOf" srcId="{50147049-DD24-493E-9B9E-9FA1A28914DF}" destId="{D0848E98-5EA6-4CA0-BC43-E56A22660007}" srcOrd="4" destOrd="0" presId="urn:microsoft.com/office/officeart/2005/8/layout/lProcess2"/>
    <dgm:cxn modelId="{DFC6B382-4E7E-413C-AC3C-8236143C7609}" type="presParOf" srcId="{50147049-DD24-493E-9B9E-9FA1A28914DF}" destId="{D964855D-8A82-4BDB-9F78-1E68C263876D}" srcOrd="5" destOrd="0" presId="urn:microsoft.com/office/officeart/2005/8/layout/lProcess2"/>
    <dgm:cxn modelId="{73693926-7141-44C7-BB07-BC33919E2B8E}" type="presParOf" srcId="{50147049-DD24-493E-9B9E-9FA1A28914DF}" destId="{C8F33901-DE7B-4E90-A43A-B03384FE1D1F}" srcOrd="6" destOrd="0" presId="urn:microsoft.com/office/officeart/2005/8/layout/lProcess2"/>
    <dgm:cxn modelId="{F56C42FC-8655-43BD-8537-A66CA9F8CD24}" type="presParOf" srcId="{50147049-DD24-493E-9B9E-9FA1A28914DF}" destId="{F5EBB634-B1B1-449D-8009-A1803ED467AB}" srcOrd="7" destOrd="0" presId="urn:microsoft.com/office/officeart/2005/8/layout/lProcess2"/>
    <dgm:cxn modelId="{846BCF67-C9AD-4BA3-A5FD-FBA549D94B37}" type="presParOf" srcId="{50147049-DD24-493E-9B9E-9FA1A28914DF}" destId="{96166C05-6D77-4612-BC32-3717D969D83B}" srcOrd="8" destOrd="0" presId="urn:microsoft.com/office/officeart/2005/8/layout/lProcess2"/>
    <dgm:cxn modelId="{0D146664-3899-4AE7-A3B1-57FEB064089A}" type="presParOf" srcId="{8DBB8668-3F51-4016-B443-FFF49189DFAC}" destId="{9CE065CA-77BA-4050-95B6-C76E6BAD7585}" srcOrd="1" destOrd="0" presId="urn:microsoft.com/office/officeart/2005/8/layout/lProcess2"/>
    <dgm:cxn modelId="{2DC897E9-5D37-417D-B873-D2D343EAD6AE}" type="presParOf" srcId="{8DBB8668-3F51-4016-B443-FFF49189DFAC}" destId="{2BBEDB94-9E14-47BD-B75F-8C3D3C42042F}" srcOrd="2" destOrd="0" presId="urn:microsoft.com/office/officeart/2005/8/layout/lProcess2"/>
    <dgm:cxn modelId="{ADF415DD-9E13-4290-9C86-D5C9FC2076B6}" type="presParOf" srcId="{2BBEDB94-9E14-47BD-B75F-8C3D3C42042F}" destId="{B04A8199-BCB7-4E2C-8464-E40348444AF2}" srcOrd="0" destOrd="0" presId="urn:microsoft.com/office/officeart/2005/8/layout/lProcess2"/>
    <dgm:cxn modelId="{15FBC9CA-D8D8-4A1C-BDCF-A1D266FB48F2}" type="presParOf" srcId="{2BBEDB94-9E14-47BD-B75F-8C3D3C42042F}" destId="{9950BCAC-DFF7-4B5F-9B98-BE64D80A7C56}" srcOrd="1" destOrd="0" presId="urn:microsoft.com/office/officeart/2005/8/layout/lProcess2"/>
    <dgm:cxn modelId="{88D0B93E-C24B-47AF-B76A-3953E202A551}" type="presParOf" srcId="{2BBEDB94-9E14-47BD-B75F-8C3D3C42042F}" destId="{988E61C9-4D6D-4F65-B8D3-DFD89F292EB6}" srcOrd="2" destOrd="0" presId="urn:microsoft.com/office/officeart/2005/8/layout/lProcess2"/>
    <dgm:cxn modelId="{38A83A5C-0B40-4EE6-9680-B77BEE60DBEA}" type="presParOf" srcId="{988E61C9-4D6D-4F65-B8D3-DFD89F292EB6}" destId="{AE1F9E99-E998-4188-B3C0-F9C84CA5898B}" srcOrd="0" destOrd="0" presId="urn:microsoft.com/office/officeart/2005/8/layout/lProcess2"/>
    <dgm:cxn modelId="{86F719A9-0D6D-4773-ACD6-56AABDBDEA3B}" type="presParOf" srcId="{AE1F9E99-E998-4188-B3C0-F9C84CA5898B}" destId="{2AD41E57-293D-497F-BEBC-DADBEA6FC67F}" srcOrd="0" destOrd="0" presId="urn:microsoft.com/office/officeart/2005/8/layout/lProcess2"/>
    <dgm:cxn modelId="{F3A7F694-9E28-41FE-902C-4B2029913D6C}" type="presParOf" srcId="{AE1F9E99-E998-4188-B3C0-F9C84CA5898B}" destId="{0D09E2C6-53E3-42B3-ADE7-7788564CBB2B}" srcOrd="1" destOrd="0" presId="urn:microsoft.com/office/officeart/2005/8/layout/lProcess2"/>
    <dgm:cxn modelId="{938B6C55-554D-4AB5-97BF-5772A76D9A7F}" type="presParOf" srcId="{AE1F9E99-E998-4188-B3C0-F9C84CA5898B}" destId="{3A623B0B-8AFC-44F4-9E2D-909386C2F6F1}" srcOrd="2" destOrd="0" presId="urn:microsoft.com/office/officeart/2005/8/layout/lProcess2"/>
    <dgm:cxn modelId="{530FE6D7-B799-4792-A229-95699DB30413}" type="presParOf" srcId="{AE1F9E99-E998-4188-B3C0-F9C84CA5898B}" destId="{E50D1790-434E-4B19-A22E-3AC23A169CC4}" srcOrd="3" destOrd="0" presId="urn:microsoft.com/office/officeart/2005/8/layout/lProcess2"/>
    <dgm:cxn modelId="{F19CD6CD-6A9F-43B8-9750-0B64CE8037F9}" type="presParOf" srcId="{AE1F9E99-E998-4188-B3C0-F9C84CA5898B}" destId="{69FBF6DC-17A4-4B68-8038-8521990FD86B}" srcOrd="4" destOrd="0" presId="urn:microsoft.com/office/officeart/2005/8/layout/lProcess2"/>
    <dgm:cxn modelId="{FAEE8B22-FF81-4004-969B-C45BD5AE8ACB}" type="presParOf" srcId="{AE1F9E99-E998-4188-B3C0-F9C84CA5898B}" destId="{1210C5A0-A877-4FA9-9848-28FECF698ABC}" srcOrd="5" destOrd="0" presId="urn:microsoft.com/office/officeart/2005/8/layout/lProcess2"/>
    <dgm:cxn modelId="{587033F1-5E71-47A4-B609-057EA584D060}" type="presParOf" srcId="{AE1F9E99-E998-4188-B3C0-F9C84CA5898B}" destId="{415E04B6-8040-4DD6-8809-AE84C5823E85}" srcOrd="6" destOrd="0" presId="urn:microsoft.com/office/officeart/2005/8/layout/lProcess2"/>
    <dgm:cxn modelId="{A3F790B7-DC0A-4959-BA71-2E1D9FA82764}" type="presParOf" srcId="{8DBB8668-3F51-4016-B443-FFF49189DFAC}" destId="{91DDE432-24A7-4ECB-81C4-B255F3B8B362}" srcOrd="3" destOrd="0" presId="urn:microsoft.com/office/officeart/2005/8/layout/lProcess2"/>
    <dgm:cxn modelId="{F7FBAAA5-B9D7-4B6D-852D-A63DBC3424A6}" type="presParOf" srcId="{8DBB8668-3F51-4016-B443-FFF49189DFAC}" destId="{93C0CD6D-49DE-4FF8-A77A-C6D5C2543592}" srcOrd="4" destOrd="0" presId="urn:microsoft.com/office/officeart/2005/8/layout/lProcess2"/>
    <dgm:cxn modelId="{09DCBA4B-1DED-4911-8762-A9C21C50F63F}" type="presParOf" srcId="{93C0CD6D-49DE-4FF8-A77A-C6D5C2543592}" destId="{2D4156DF-A61B-4743-86C3-EAA98A0A64A5}" srcOrd="0" destOrd="0" presId="urn:microsoft.com/office/officeart/2005/8/layout/lProcess2"/>
    <dgm:cxn modelId="{EEBB816E-0A9F-4B83-9D64-01C61A8E6B33}" type="presParOf" srcId="{93C0CD6D-49DE-4FF8-A77A-C6D5C2543592}" destId="{179084CA-4AED-4468-A52F-9774DC67633C}" srcOrd="1" destOrd="0" presId="urn:microsoft.com/office/officeart/2005/8/layout/lProcess2"/>
    <dgm:cxn modelId="{E659E57F-DFF1-4F0B-BBD7-C494EF5B2ED3}" type="presParOf" srcId="{93C0CD6D-49DE-4FF8-A77A-C6D5C2543592}" destId="{910CF3BB-28BF-477E-BC7D-5AE641DD1231}" srcOrd="2" destOrd="0" presId="urn:microsoft.com/office/officeart/2005/8/layout/lProcess2"/>
    <dgm:cxn modelId="{8A06FDFA-A09A-486C-B439-E1B31C150AB7}" type="presParOf" srcId="{910CF3BB-28BF-477E-BC7D-5AE641DD1231}" destId="{8A934346-9362-4D62-A7A0-F51469B9ADA9}" srcOrd="0" destOrd="0" presId="urn:microsoft.com/office/officeart/2005/8/layout/lProcess2"/>
    <dgm:cxn modelId="{4AC2C0BA-246A-400E-B2B4-EF4092F2A5D1}" type="presParOf" srcId="{8A934346-9362-4D62-A7A0-F51469B9ADA9}" destId="{0EFD95B0-4DA1-4195-8F42-EB53B9EFD2A3}" srcOrd="0" destOrd="0" presId="urn:microsoft.com/office/officeart/2005/8/layout/lProcess2"/>
    <dgm:cxn modelId="{964C2832-A3D0-4508-B67B-9BE4D8F89402}" type="presParOf" srcId="{8A934346-9362-4D62-A7A0-F51469B9ADA9}" destId="{50AB4151-1373-4FAA-9BDF-BAF6E6E0BC9D}" srcOrd="1" destOrd="0" presId="urn:microsoft.com/office/officeart/2005/8/layout/lProcess2"/>
    <dgm:cxn modelId="{3055EC5C-C850-468A-B564-E68054571EBD}" type="presParOf" srcId="{8A934346-9362-4D62-A7A0-F51469B9ADA9}" destId="{B45FD2FE-3CAF-4735-AF9D-FD87D7BA9F14}" srcOrd="2" destOrd="0" presId="urn:microsoft.com/office/officeart/2005/8/layout/lProcess2"/>
    <dgm:cxn modelId="{A99721A9-7534-4A1D-8A43-20393857F622}" type="presParOf" srcId="{8A934346-9362-4D62-A7A0-F51469B9ADA9}" destId="{970938F6-A7B4-4CBE-A863-CB1AE7195A6E}" srcOrd="3" destOrd="0" presId="urn:microsoft.com/office/officeart/2005/8/layout/lProcess2"/>
    <dgm:cxn modelId="{C2D98AD2-A4CC-47BF-8164-D875600C822E}" type="presParOf" srcId="{8A934346-9362-4D62-A7A0-F51469B9ADA9}" destId="{713817EF-98DA-4965-A572-2C26D3B92573}" srcOrd="4" destOrd="0" presId="urn:microsoft.com/office/officeart/2005/8/layout/lProcess2"/>
    <dgm:cxn modelId="{089CCCAF-044F-456F-9066-B8899D3A5D70}" type="presParOf" srcId="{8A934346-9362-4D62-A7A0-F51469B9ADA9}" destId="{7951F0E6-9451-4E43-B5C0-5855AE608ECF}" srcOrd="5" destOrd="0" presId="urn:microsoft.com/office/officeart/2005/8/layout/lProcess2"/>
    <dgm:cxn modelId="{0E478E62-6703-48AE-BF91-E4CD88D19022}" type="presParOf" srcId="{8A934346-9362-4D62-A7A0-F51469B9ADA9}" destId="{09A4AEB2-BD23-43F3-90B5-35F91347CC21}"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96472C-1795-4045-856A-C78575B74D2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FBE1B052-A541-46C0-AD9A-C639CDD51F29}">
      <dgm:prSet phldrT="[Texto]" custT="1"/>
      <dgm:spPr/>
      <dgm:t>
        <a:bodyPr/>
        <a:lstStyle/>
        <a:p>
          <a:endParaRPr lang="es-CL" sz="1400" b="1" dirty="0">
            <a:solidFill>
              <a:srgbClr val="00B050"/>
            </a:solidFill>
            <a:latin typeface="Candara" panose="020E0502030303020204" pitchFamily="34" charset="0"/>
          </a:endParaRPr>
        </a:p>
        <a:p>
          <a:endParaRPr lang="es-CL" sz="1400" b="1" dirty="0">
            <a:solidFill>
              <a:srgbClr val="00B050"/>
            </a:solidFill>
            <a:latin typeface="Candara" panose="020E0502030303020204" pitchFamily="34" charset="0"/>
          </a:endParaRPr>
        </a:p>
        <a:p>
          <a:endParaRPr lang="es-ES_tradnl" sz="1400" dirty="0">
            <a:solidFill>
              <a:schemeClr val="tx1"/>
            </a:solidFill>
            <a:latin typeface="Candara" panose="020E0502030303020204" pitchFamily="34" charset="0"/>
          </a:endParaRPr>
        </a:p>
        <a:p>
          <a:r>
            <a:rPr lang="es-ES_tradnl" sz="1400" dirty="0">
              <a:solidFill>
                <a:schemeClr val="tx1"/>
              </a:solidFill>
              <a:latin typeface="Candara" panose="020E0502030303020204" pitchFamily="34" charset="0"/>
            </a:rPr>
            <a:t>Programas de capacitación para mujeres en habilidades blandas para insertarse en el mercado laboral</a:t>
          </a:r>
          <a:endParaRPr lang="es-CL" sz="1400" dirty="0">
            <a:latin typeface="Candara" panose="020E0502030303020204" pitchFamily="34" charset="0"/>
          </a:endParaRPr>
        </a:p>
      </dgm:t>
    </dgm:pt>
    <dgm:pt modelId="{BFFAA515-C462-4D72-9A1B-BE0C19344276}" type="parTrans" cxnId="{5D75961F-3290-4693-86E0-AF53B8324F60}">
      <dgm:prSet/>
      <dgm:spPr/>
      <dgm:t>
        <a:bodyPr/>
        <a:lstStyle/>
        <a:p>
          <a:endParaRPr lang="es-CL">
            <a:latin typeface="Candara" panose="020E0502030303020204" pitchFamily="34" charset="0"/>
          </a:endParaRPr>
        </a:p>
      </dgm:t>
    </dgm:pt>
    <dgm:pt modelId="{BD667DCF-9A3C-4203-88CE-9D08FF48C110}" type="sibTrans" cxnId="{5D75961F-3290-4693-86E0-AF53B8324F60}">
      <dgm:prSet/>
      <dgm:spPr/>
      <dgm:t>
        <a:bodyPr/>
        <a:lstStyle/>
        <a:p>
          <a:endParaRPr lang="es-CL">
            <a:latin typeface="Candara" panose="020E0502030303020204" pitchFamily="34" charset="0"/>
          </a:endParaRPr>
        </a:p>
      </dgm:t>
    </dgm:pt>
    <dgm:pt modelId="{C00FF1BE-227D-409A-BE24-A5BC74E42DE6}">
      <dgm:prSet custT="1"/>
      <dgm:spPr/>
      <dgm:t>
        <a:bodyPr/>
        <a:lstStyle/>
        <a:p>
          <a:pPr algn="ctr"/>
          <a:endParaRPr lang="es-ES_tradnl" sz="500" dirty="0">
            <a:solidFill>
              <a:schemeClr val="tx1"/>
            </a:solidFill>
          </a:endParaRPr>
        </a:p>
        <a:p>
          <a:pPr algn="ctr"/>
          <a:endParaRPr lang="es-ES_tradnl" sz="500" dirty="0">
            <a:solidFill>
              <a:schemeClr val="tx1"/>
            </a:solidFill>
          </a:endParaRPr>
        </a:p>
        <a:p>
          <a:pPr algn="ctr"/>
          <a:endParaRPr lang="es-ES_tradnl" sz="1400" dirty="0">
            <a:solidFill>
              <a:schemeClr val="tx1"/>
            </a:solidFill>
          </a:endParaRPr>
        </a:p>
        <a:p>
          <a:pPr algn="ctr"/>
          <a:endParaRPr lang="es-ES_tradnl" sz="1400" dirty="0">
            <a:solidFill>
              <a:schemeClr val="tx1"/>
            </a:solidFill>
          </a:endParaRPr>
        </a:p>
        <a:p>
          <a:pPr algn="ctr"/>
          <a:r>
            <a:rPr lang="es-ES_tradnl" sz="1400" dirty="0">
              <a:solidFill>
                <a:schemeClr val="tx1"/>
              </a:solidFill>
              <a:latin typeface="Candara" panose="020E0502030303020204" pitchFamily="34" charset="0"/>
            </a:rPr>
            <a:t>Servicio de cuidado y sala cuna para hijos/dependientes para los y las trabajadores</a:t>
          </a:r>
          <a:endParaRPr lang="es-CL" sz="1400" dirty="0">
            <a:latin typeface="Candara" panose="020E0502030303020204" pitchFamily="34" charset="0"/>
          </a:endParaRPr>
        </a:p>
      </dgm:t>
    </dgm:pt>
    <dgm:pt modelId="{79ACC890-3839-4C35-B5AE-7EDC2B779AA6}" type="parTrans" cxnId="{19C33ECC-4D37-49E0-A624-36AC09780F0D}">
      <dgm:prSet/>
      <dgm:spPr/>
      <dgm:t>
        <a:bodyPr/>
        <a:lstStyle/>
        <a:p>
          <a:endParaRPr lang="es-CL"/>
        </a:p>
      </dgm:t>
    </dgm:pt>
    <dgm:pt modelId="{1D61D399-53B5-4A93-997B-49E3C22C3224}" type="sibTrans" cxnId="{19C33ECC-4D37-49E0-A624-36AC09780F0D}">
      <dgm:prSet/>
      <dgm:spPr/>
      <dgm:t>
        <a:bodyPr/>
        <a:lstStyle/>
        <a:p>
          <a:endParaRPr lang="es-CL"/>
        </a:p>
      </dgm:t>
    </dgm:pt>
    <dgm:pt modelId="{5874175B-CF11-4385-8DBE-3DCC5A3EE265}">
      <dgm:prSet custT="1"/>
      <dgm:spPr/>
      <dgm:t>
        <a:bodyPr/>
        <a:lstStyle/>
        <a:p>
          <a:endParaRPr lang="es-ES_tradnl" sz="500" dirty="0"/>
        </a:p>
        <a:p>
          <a:endParaRPr lang="es-ES_tradnl" sz="500" dirty="0"/>
        </a:p>
        <a:p>
          <a:endParaRPr lang="es-ES_tradnl" sz="1400" dirty="0">
            <a:latin typeface="Candara" panose="020E0502030303020204" pitchFamily="34" charset="0"/>
          </a:endParaRPr>
        </a:p>
        <a:p>
          <a:endParaRPr lang="es-ES_tradnl" sz="1400" dirty="0">
            <a:latin typeface="Candara" panose="020E0502030303020204" pitchFamily="34" charset="0"/>
          </a:endParaRPr>
        </a:p>
        <a:p>
          <a:r>
            <a:rPr lang="es-ES_tradnl" sz="1400" dirty="0">
              <a:latin typeface="Candara" panose="020E0502030303020204" pitchFamily="34" charset="0"/>
            </a:rPr>
            <a:t>Estrategias para la promoción de cuotas para mujeres en empresas </a:t>
          </a:r>
          <a:endParaRPr lang="es-CL" sz="1400" dirty="0">
            <a:latin typeface="Candara" panose="020E0502030303020204" pitchFamily="34" charset="0"/>
          </a:endParaRPr>
        </a:p>
      </dgm:t>
    </dgm:pt>
    <dgm:pt modelId="{EA15D374-1FE8-4731-B9D2-5C67EB666C16}" type="parTrans" cxnId="{7251041C-4CF9-42AC-AA83-400876B58C75}">
      <dgm:prSet/>
      <dgm:spPr/>
      <dgm:t>
        <a:bodyPr/>
        <a:lstStyle/>
        <a:p>
          <a:endParaRPr lang="es-CL"/>
        </a:p>
      </dgm:t>
    </dgm:pt>
    <dgm:pt modelId="{0D3FD4ED-70F6-4018-AF25-8C73B68B56E5}" type="sibTrans" cxnId="{7251041C-4CF9-42AC-AA83-400876B58C75}">
      <dgm:prSet/>
      <dgm:spPr/>
      <dgm:t>
        <a:bodyPr/>
        <a:lstStyle/>
        <a:p>
          <a:endParaRPr lang="es-CL"/>
        </a:p>
      </dgm:t>
    </dgm:pt>
    <dgm:pt modelId="{D16D6904-582D-47E6-939D-FCBA7B641AAD}" type="pres">
      <dgm:prSet presAssocID="{A096472C-1795-4045-856A-C78575B74D2A}" presName="theList" presStyleCnt="0">
        <dgm:presLayoutVars>
          <dgm:dir/>
          <dgm:animLvl val="lvl"/>
          <dgm:resizeHandles val="exact"/>
        </dgm:presLayoutVars>
      </dgm:prSet>
      <dgm:spPr/>
    </dgm:pt>
    <dgm:pt modelId="{8EEE48D1-7F24-4BFC-AB8C-FF1D0F8C5A74}" type="pres">
      <dgm:prSet presAssocID="{C00FF1BE-227D-409A-BE24-A5BC74E42DE6}" presName="compNode" presStyleCnt="0"/>
      <dgm:spPr/>
    </dgm:pt>
    <dgm:pt modelId="{6CBFA0F3-2A8F-4844-9B4A-71233539434E}" type="pres">
      <dgm:prSet presAssocID="{C00FF1BE-227D-409A-BE24-A5BC74E42DE6}" presName="aNode" presStyleLbl="bgShp" presStyleIdx="0" presStyleCnt="3" custScaleX="48118"/>
      <dgm:spPr/>
    </dgm:pt>
    <dgm:pt modelId="{9875CA2D-B1BA-4DCB-A30A-5DD0EE55DB45}" type="pres">
      <dgm:prSet presAssocID="{C00FF1BE-227D-409A-BE24-A5BC74E42DE6}" presName="textNode" presStyleLbl="bgShp" presStyleIdx="0" presStyleCnt="3"/>
      <dgm:spPr/>
    </dgm:pt>
    <dgm:pt modelId="{E03B304F-6E1D-4BFB-BF7A-E10FDECDEF5D}" type="pres">
      <dgm:prSet presAssocID="{C00FF1BE-227D-409A-BE24-A5BC74E42DE6}" presName="compChildNode" presStyleCnt="0"/>
      <dgm:spPr/>
    </dgm:pt>
    <dgm:pt modelId="{8AA27C76-AB99-4172-B00C-B1561E53F3A5}" type="pres">
      <dgm:prSet presAssocID="{C00FF1BE-227D-409A-BE24-A5BC74E42DE6}" presName="theInnerList" presStyleCnt="0"/>
      <dgm:spPr/>
    </dgm:pt>
    <dgm:pt modelId="{419F602E-EA4E-403F-ABC6-8B4A6F6E9823}" type="pres">
      <dgm:prSet presAssocID="{C00FF1BE-227D-409A-BE24-A5BC74E42DE6}" presName="aSpace" presStyleCnt="0"/>
      <dgm:spPr/>
    </dgm:pt>
    <dgm:pt modelId="{D1862E12-22B9-448E-B049-846A9A85E240}" type="pres">
      <dgm:prSet presAssocID="{FBE1B052-A541-46C0-AD9A-C639CDD51F29}" presName="compNode" presStyleCnt="0"/>
      <dgm:spPr/>
    </dgm:pt>
    <dgm:pt modelId="{4D329EA7-94DF-41DB-B2A5-C5AD9F170B4F}" type="pres">
      <dgm:prSet presAssocID="{FBE1B052-A541-46C0-AD9A-C639CDD51F29}" presName="aNode" presStyleLbl="bgShp" presStyleIdx="1" presStyleCnt="3" custScaleX="57628" custLinFactNeighborX="-1695"/>
      <dgm:spPr/>
    </dgm:pt>
    <dgm:pt modelId="{043D01F2-C0F9-4C87-8F77-67109F927D2D}" type="pres">
      <dgm:prSet presAssocID="{FBE1B052-A541-46C0-AD9A-C639CDD51F29}" presName="textNode" presStyleLbl="bgShp" presStyleIdx="1" presStyleCnt="3"/>
      <dgm:spPr/>
    </dgm:pt>
    <dgm:pt modelId="{459527B2-AD7D-4A42-8077-D8E8718EEACE}" type="pres">
      <dgm:prSet presAssocID="{FBE1B052-A541-46C0-AD9A-C639CDD51F29}" presName="compChildNode" presStyleCnt="0"/>
      <dgm:spPr/>
    </dgm:pt>
    <dgm:pt modelId="{8C16205A-8BA5-4CA2-A7B6-CF84C9C441AE}" type="pres">
      <dgm:prSet presAssocID="{FBE1B052-A541-46C0-AD9A-C639CDD51F29}" presName="theInnerList" presStyleCnt="0"/>
      <dgm:spPr/>
    </dgm:pt>
    <dgm:pt modelId="{9A71D82C-E37D-42E1-BFA6-1EC0725AF7CA}" type="pres">
      <dgm:prSet presAssocID="{FBE1B052-A541-46C0-AD9A-C639CDD51F29}" presName="aSpace" presStyleCnt="0"/>
      <dgm:spPr/>
    </dgm:pt>
    <dgm:pt modelId="{63670FE6-D8F9-47B3-9170-456129CECD7C}" type="pres">
      <dgm:prSet presAssocID="{5874175B-CF11-4385-8DBE-3DCC5A3EE265}" presName="compNode" presStyleCnt="0"/>
      <dgm:spPr/>
    </dgm:pt>
    <dgm:pt modelId="{FA594F6E-9070-49FC-814C-7A1719C58F17}" type="pres">
      <dgm:prSet presAssocID="{5874175B-CF11-4385-8DBE-3DCC5A3EE265}" presName="aNode" presStyleLbl="bgShp" presStyleIdx="2" presStyleCnt="3" custScaleX="57813" custLinFactNeighborX="91" custLinFactNeighborY="-1022"/>
      <dgm:spPr/>
    </dgm:pt>
    <dgm:pt modelId="{E72B6F40-0211-49BC-AAA8-6E796B8C80A9}" type="pres">
      <dgm:prSet presAssocID="{5874175B-CF11-4385-8DBE-3DCC5A3EE265}" presName="textNode" presStyleLbl="bgShp" presStyleIdx="2" presStyleCnt="3"/>
      <dgm:spPr/>
    </dgm:pt>
    <dgm:pt modelId="{7BA41B66-93EF-4A75-B4E2-0F758695C801}" type="pres">
      <dgm:prSet presAssocID="{5874175B-CF11-4385-8DBE-3DCC5A3EE265}" presName="compChildNode" presStyleCnt="0"/>
      <dgm:spPr/>
    </dgm:pt>
    <dgm:pt modelId="{76D9FD8B-FB89-49B7-A76D-9EA5F88E7329}" type="pres">
      <dgm:prSet presAssocID="{5874175B-CF11-4385-8DBE-3DCC5A3EE265}" presName="theInnerList" presStyleCnt="0"/>
      <dgm:spPr/>
    </dgm:pt>
  </dgm:ptLst>
  <dgm:cxnLst>
    <dgm:cxn modelId="{7251041C-4CF9-42AC-AA83-400876B58C75}" srcId="{A096472C-1795-4045-856A-C78575B74D2A}" destId="{5874175B-CF11-4385-8DBE-3DCC5A3EE265}" srcOrd="2" destOrd="0" parTransId="{EA15D374-1FE8-4731-B9D2-5C67EB666C16}" sibTransId="{0D3FD4ED-70F6-4018-AF25-8C73B68B56E5}"/>
    <dgm:cxn modelId="{5D75961F-3290-4693-86E0-AF53B8324F60}" srcId="{A096472C-1795-4045-856A-C78575B74D2A}" destId="{FBE1B052-A541-46C0-AD9A-C639CDD51F29}" srcOrd="1" destOrd="0" parTransId="{BFFAA515-C462-4D72-9A1B-BE0C19344276}" sibTransId="{BD667DCF-9A3C-4203-88CE-9D08FF48C110}"/>
    <dgm:cxn modelId="{DE682B24-AEC7-40FA-96EF-6B17EB3AF074}" type="presOf" srcId="{C00FF1BE-227D-409A-BE24-A5BC74E42DE6}" destId="{6CBFA0F3-2A8F-4844-9B4A-71233539434E}" srcOrd="0" destOrd="0" presId="urn:microsoft.com/office/officeart/2005/8/layout/lProcess2"/>
    <dgm:cxn modelId="{12D38D2B-4A69-4C13-A421-4EA7FC6CAD9A}" type="presOf" srcId="{FBE1B052-A541-46C0-AD9A-C639CDD51F29}" destId="{043D01F2-C0F9-4C87-8F77-67109F927D2D}" srcOrd="1" destOrd="0" presId="urn:microsoft.com/office/officeart/2005/8/layout/lProcess2"/>
    <dgm:cxn modelId="{57DD9E56-9F9B-4011-8194-F06A56041254}" type="presOf" srcId="{C00FF1BE-227D-409A-BE24-A5BC74E42DE6}" destId="{9875CA2D-B1BA-4DCB-A30A-5DD0EE55DB45}" srcOrd="1" destOrd="0" presId="urn:microsoft.com/office/officeart/2005/8/layout/lProcess2"/>
    <dgm:cxn modelId="{64C5D18A-3E23-4B0E-8FFB-8732A7531C01}" type="presOf" srcId="{FBE1B052-A541-46C0-AD9A-C639CDD51F29}" destId="{4D329EA7-94DF-41DB-B2A5-C5AD9F170B4F}" srcOrd="0" destOrd="0" presId="urn:microsoft.com/office/officeart/2005/8/layout/lProcess2"/>
    <dgm:cxn modelId="{6B66C5BA-FE79-4EDD-B1E9-A9B1875260D5}" type="presOf" srcId="{5874175B-CF11-4385-8DBE-3DCC5A3EE265}" destId="{FA594F6E-9070-49FC-814C-7A1719C58F17}" srcOrd="0" destOrd="0" presId="urn:microsoft.com/office/officeart/2005/8/layout/lProcess2"/>
    <dgm:cxn modelId="{19C33ECC-4D37-49E0-A624-36AC09780F0D}" srcId="{A096472C-1795-4045-856A-C78575B74D2A}" destId="{C00FF1BE-227D-409A-BE24-A5BC74E42DE6}" srcOrd="0" destOrd="0" parTransId="{79ACC890-3839-4C35-B5AE-7EDC2B779AA6}" sibTransId="{1D61D399-53B5-4A93-997B-49E3C22C3224}"/>
    <dgm:cxn modelId="{831B35F8-5EDE-4325-AFC1-26FCC4014405}" type="presOf" srcId="{5874175B-CF11-4385-8DBE-3DCC5A3EE265}" destId="{E72B6F40-0211-49BC-AAA8-6E796B8C80A9}" srcOrd="1" destOrd="0" presId="urn:microsoft.com/office/officeart/2005/8/layout/lProcess2"/>
    <dgm:cxn modelId="{45A724FB-1D63-4D4F-B19A-976A79C44F17}" type="presOf" srcId="{A096472C-1795-4045-856A-C78575B74D2A}" destId="{D16D6904-582D-47E6-939D-FCBA7B641AAD}" srcOrd="0" destOrd="0" presId="urn:microsoft.com/office/officeart/2005/8/layout/lProcess2"/>
    <dgm:cxn modelId="{D6762967-8CE7-4B89-AF15-F1703173354D}" type="presParOf" srcId="{D16D6904-582D-47E6-939D-FCBA7B641AAD}" destId="{8EEE48D1-7F24-4BFC-AB8C-FF1D0F8C5A74}" srcOrd="0" destOrd="0" presId="urn:microsoft.com/office/officeart/2005/8/layout/lProcess2"/>
    <dgm:cxn modelId="{B48F180A-B96B-45CB-B873-0081BD1794F9}" type="presParOf" srcId="{8EEE48D1-7F24-4BFC-AB8C-FF1D0F8C5A74}" destId="{6CBFA0F3-2A8F-4844-9B4A-71233539434E}" srcOrd="0" destOrd="0" presId="urn:microsoft.com/office/officeart/2005/8/layout/lProcess2"/>
    <dgm:cxn modelId="{5C935F4F-1840-4542-B5D4-3F011F0C854C}" type="presParOf" srcId="{8EEE48D1-7F24-4BFC-AB8C-FF1D0F8C5A74}" destId="{9875CA2D-B1BA-4DCB-A30A-5DD0EE55DB45}" srcOrd="1" destOrd="0" presId="urn:microsoft.com/office/officeart/2005/8/layout/lProcess2"/>
    <dgm:cxn modelId="{2AE85E4B-147A-4509-B64C-B6D213FCDAD7}" type="presParOf" srcId="{8EEE48D1-7F24-4BFC-AB8C-FF1D0F8C5A74}" destId="{E03B304F-6E1D-4BFB-BF7A-E10FDECDEF5D}" srcOrd="2" destOrd="0" presId="urn:microsoft.com/office/officeart/2005/8/layout/lProcess2"/>
    <dgm:cxn modelId="{7BF1B7C2-7583-443E-82FF-61DB066F03F0}" type="presParOf" srcId="{E03B304F-6E1D-4BFB-BF7A-E10FDECDEF5D}" destId="{8AA27C76-AB99-4172-B00C-B1561E53F3A5}" srcOrd="0" destOrd="0" presId="urn:microsoft.com/office/officeart/2005/8/layout/lProcess2"/>
    <dgm:cxn modelId="{AB68B723-3761-48B0-B808-26FC02623217}" type="presParOf" srcId="{D16D6904-582D-47E6-939D-FCBA7B641AAD}" destId="{419F602E-EA4E-403F-ABC6-8B4A6F6E9823}" srcOrd="1" destOrd="0" presId="urn:microsoft.com/office/officeart/2005/8/layout/lProcess2"/>
    <dgm:cxn modelId="{87E8FF52-2ADD-4481-AD9D-15A4964C6F31}" type="presParOf" srcId="{D16D6904-582D-47E6-939D-FCBA7B641AAD}" destId="{D1862E12-22B9-448E-B049-846A9A85E240}" srcOrd="2" destOrd="0" presId="urn:microsoft.com/office/officeart/2005/8/layout/lProcess2"/>
    <dgm:cxn modelId="{8D692785-7EDB-440D-9D58-F390FA10E631}" type="presParOf" srcId="{D1862E12-22B9-448E-B049-846A9A85E240}" destId="{4D329EA7-94DF-41DB-B2A5-C5AD9F170B4F}" srcOrd="0" destOrd="0" presId="urn:microsoft.com/office/officeart/2005/8/layout/lProcess2"/>
    <dgm:cxn modelId="{64C888D1-39E8-466C-98FF-FFF5CE42D750}" type="presParOf" srcId="{D1862E12-22B9-448E-B049-846A9A85E240}" destId="{043D01F2-C0F9-4C87-8F77-67109F927D2D}" srcOrd="1" destOrd="0" presId="urn:microsoft.com/office/officeart/2005/8/layout/lProcess2"/>
    <dgm:cxn modelId="{45B515FB-FF99-436A-9CBC-689A26866D92}" type="presParOf" srcId="{D1862E12-22B9-448E-B049-846A9A85E240}" destId="{459527B2-AD7D-4A42-8077-D8E8718EEACE}" srcOrd="2" destOrd="0" presId="urn:microsoft.com/office/officeart/2005/8/layout/lProcess2"/>
    <dgm:cxn modelId="{E6753395-36CF-434A-A2A7-783C8D49CFBC}" type="presParOf" srcId="{459527B2-AD7D-4A42-8077-D8E8718EEACE}" destId="{8C16205A-8BA5-4CA2-A7B6-CF84C9C441AE}" srcOrd="0" destOrd="0" presId="urn:microsoft.com/office/officeart/2005/8/layout/lProcess2"/>
    <dgm:cxn modelId="{9F5C24D0-8ABF-4AA0-9C10-E02765B93E6E}" type="presParOf" srcId="{D16D6904-582D-47E6-939D-FCBA7B641AAD}" destId="{9A71D82C-E37D-42E1-BFA6-1EC0725AF7CA}" srcOrd="3" destOrd="0" presId="urn:microsoft.com/office/officeart/2005/8/layout/lProcess2"/>
    <dgm:cxn modelId="{204F0F46-AB7D-47FE-9EAA-22125E9D8E8A}" type="presParOf" srcId="{D16D6904-582D-47E6-939D-FCBA7B641AAD}" destId="{63670FE6-D8F9-47B3-9170-456129CECD7C}" srcOrd="4" destOrd="0" presId="urn:microsoft.com/office/officeart/2005/8/layout/lProcess2"/>
    <dgm:cxn modelId="{BDF24C57-7096-4E38-8F3D-C49258270CE5}" type="presParOf" srcId="{63670FE6-D8F9-47B3-9170-456129CECD7C}" destId="{FA594F6E-9070-49FC-814C-7A1719C58F17}" srcOrd="0" destOrd="0" presId="urn:microsoft.com/office/officeart/2005/8/layout/lProcess2"/>
    <dgm:cxn modelId="{FF098908-5935-4862-AAA8-1E58E3C9D262}" type="presParOf" srcId="{63670FE6-D8F9-47B3-9170-456129CECD7C}" destId="{E72B6F40-0211-49BC-AAA8-6E796B8C80A9}" srcOrd="1" destOrd="0" presId="urn:microsoft.com/office/officeart/2005/8/layout/lProcess2"/>
    <dgm:cxn modelId="{96F29E59-938E-4A80-9BFE-57F9C8BFD8F6}" type="presParOf" srcId="{63670FE6-D8F9-47B3-9170-456129CECD7C}" destId="{7BA41B66-93EF-4A75-B4E2-0F758695C801}" srcOrd="2" destOrd="0" presId="urn:microsoft.com/office/officeart/2005/8/layout/lProcess2"/>
    <dgm:cxn modelId="{CB2EDEB2-9A70-452A-9DFE-4E56B7BB73CA}" type="presParOf" srcId="{7BA41B66-93EF-4A75-B4E2-0F758695C801}" destId="{76D9FD8B-FB89-49B7-A76D-9EA5F88E732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96472C-1795-4045-856A-C78575B74D2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FBE1B052-A541-46C0-AD9A-C639CDD51F29}">
      <dgm:prSet phldrT="[Texto]" custT="1"/>
      <dgm:spPr/>
      <dgm:t>
        <a:bodyPr/>
        <a:lstStyle/>
        <a:p>
          <a:endParaRPr lang="es-CL" sz="1400" b="1" dirty="0">
            <a:solidFill>
              <a:srgbClr val="00B050"/>
            </a:solidFill>
            <a:latin typeface="Candara" panose="020E0502030303020204" pitchFamily="34" charset="0"/>
          </a:endParaRPr>
        </a:p>
        <a:p>
          <a:endParaRPr lang="es-CL" sz="1400" b="1" dirty="0">
            <a:solidFill>
              <a:srgbClr val="00B050"/>
            </a:solidFill>
            <a:latin typeface="Candara" panose="020E0502030303020204" pitchFamily="34" charset="0"/>
          </a:endParaRPr>
        </a:p>
        <a:p>
          <a:endParaRPr lang="es-ES_tradnl" sz="1400" dirty="0">
            <a:solidFill>
              <a:schemeClr val="tx1"/>
            </a:solidFill>
            <a:latin typeface="Candara" panose="020E0502030303020204" pitchFamily="34" charset="0"/>
          </a:endParaRPr>
        </a:p>
        <a:p>
          <a:r>
            <a:rPr lang="es-ES_tradnl" sz="1400" dirty="0">
              <a:solidFill>
                <a:schemeClr val="tx1"/>
              </a:solidFill>
              <a:latin typeface="Candara" panose="020E0502030303020204" pitchFamily="34" charset="0"/>
            </a:rPr>
            <a:t>Programas de capacitación para mujeres en habilidades blandas para insertarse en el mercado laboral</a:t>
          </a:r>
          <a:endParaRPr lang="es-CL" sz="1400" dirty="0">
            <a:latin typeface="Candara" panose="020E0502030303020204" pitchFamily="34" charset="0"/>
          </a:endParaRPr>
        </a:p>
      </dgm:t>
    </dgm:pt>
    <dgm:pt modelId="{BFFAA515-C462-4D72-9A1B-BE0C19344276}" type="parTrans" cxnId="{5D75961F-3290-4693-86E0-AF53B8324F60}">
      <dgm:prSet/>
      <dgm:spPr/>
      <dgm:t>
        <a:bodyPr/>
        <a:lstStyle/>
        <a:p>
          <a:endParaRPr lang="es-CL">
            <a:latin typeface="Candara" panose="020E0502030303020204" pitchFamily="34" charset="0"/>
          </a:endParaRPr>
        </a:p>
      </dgm:t>
    </dgm:pt>
    <dgm:pt modelId="{BD667DCF-9A3C-4203-88CE-9D08FF48C110}" type="sibTrans" cxnId="{5D75961F-3290-4693-86E0-AF53B8324F60}">
      <dgm:prSet/>
      <dgm:spPr/>
      <dgm:t>
        <a:bodyPr/>
        <a:lstStyle/>
        <a:p>
          <a:endParaRPr lang="es-CL">
            <a:latin typeface="Candara" panose="020E0502030303020204" pitchFamily="34" charset="0"/>
          </a:endParaRPr>
        </a:p>
      </dgm:t>
    </dgm:pt>
    <dgm:pt modelId="{C00FF1BE-227D-409A-BE24-A5BC74E42DE6}">
      <dgm:prSet custT="1"/>
      <dgm:spPr/>
      <dgm:t>
        <a:bodyPr/>
        <a:lstStyle/>
        <a:p>
          <a:pPr algn="ctr"/>
          <a:endParaRPr lang="es-ES_tradnl" sz="500" dirty="0">
            <a:solidFill>
              <a:schemeClr val="tx1"/>
            </a:solidFill>
          </a:endParaRPr>
        </a:p>
        <a:p>
          <a:pPr algn="ctr"/>
          <a:endParaRPr lang="es-ES_tradnl" sz="500" dirty="0">
            <a:solidFill>
              <a:schemeClr val="tx1"/>
            </a:solidFill>
          </a:endParaRPr>
        </a:p>
        <a:p>
          <a:pPr algn="ctr"/>
          <a:endParaRPr lang="es-ES_tradnl" sz="1400" dirty="0">
            <a:solidFill>
              <a:schemeClr val="tx1"/>
            </a:solidFill>
          </a:endParaRPr>
        </a:p>
        <a:p>
          <a:pPr algn="ctr"/>
          <a:endParaRPr lang="es-ES_tradnl" sz="1400" dirty="0">
            <a:solidFill>
              <a:schemeClr val="tx1"/>
            </a:solidFill>
          </a:endParaRPr>
        </a:p>
        <a:p>
          <a:pPr algn="ctr"/>
          <a:r>
            <a:rPr lang="es-ES_tradnl" sz="1400" dirty="0">
              <a:solidFill>
                <a:schemeClr val="tx1"/>
              </a:solidFill>
              <a:latin typeface="Candara" panose="020E0502030303020204" pitchFamily="34" charset="0"/>
            </a:rPr>
            <a:t>Servicio de cuidado y sala cuna para hijos/dependientes para los y las trabajadores</a:t>
          </a:r>
          <a:endParaRPr lang="es-CL" sz="1400" dirty="0">
            <a:latin typeface="Candara" panose="020E0502030303020204" pitchFamily="34" charset="0"/>
          </a:endParaRPr>
        </a:p>
      </dgm:t>
    </dgm:pt>
    <dgm:pt modelId="{79ACC890-3839-4C35-B5AE-7EDC2B779AA6}" type="parTrans" cxnId="{19C33ECC-4D37-49E0-A624-36AC09780F0D}">
      <dgm:prSet/>
      <dgm:spPr/>
      <dgm:t>
        <a:bodyPr/>
        <a:lstStyle/>
        <a:p>
          <a:endParaRPr lang="es-CL"/>
        </a:p>
      </dgm:t>
    </dgm:pt>
    <dgm:pt modelId="{1D61D399-53B5-4A93-997B-49E3C22C3224}" type="sibTrans" cxnId="{19C33ECC-4D37-49E0-A624-36AC09780F0D}">
      <dgm:prSet/>
      <dgm:spPr/>
      <dgm:t>
        <a:bodyPr/>
        <a:lstStyle/>
        <a:p>
          <a:endParaRPr lang="es-CL"/>
        </a:p>
      </dgm:t>
    </dgm:pt>
    <dgm:pt modelId="{5874175B-CF11-4385-8DBE-3DCC5A3EE265}">
      <dgm:prSet custT="1"/>
      <dgm:spPr/>
      <dgm:t>
        <a:bodyPr/>
        <a:lstStyle/>
        <a:p>
          <a:endParaRPr lang="es-ES_tradnl" sz="500" dirty="0"/>
        </a:p>
        <a:p>
          <a:endParaRPr lang="es-ES_tradnl" sz="500" dirty="0"/>
        </a:p>
        <a:p>
          <a:endParaRPr lang="es-ES_tradnl" sz="1400" dirty="0">
            <a:latin typeface="Candara" panose="020E0502030303020204" pitchFamily="34" charset="0"/>
          </a:endParaRPr>
        </a:p>
        <a:p>
          <a:endParaRPr lang="es-ES_tradnl" sz="1400" dirty="0">
            <a:latin typeface="Candara" panose="020E0502030303020204" pitchFamily="34" charset="0"/>
          </a:endParaRPr>
        </a:p>
        <a:p>
          <a:r>
            <a:rPr lang="es-ES_tradnl" sz="1400" dirty="0">
              <a:latin typeface="Candara" panose="020E0502030303020204" pitchFamily="34" charset="0"/>
            </a:rPr>
            <a:t>Estrategias para la promoción de cuotas para mujeres en empresas </a:t>
          </a:r>
          <a:endParaRPr lang="es-CL" sz="1400" dirty="0">
            <a:latin typeface="Candara" panose="020E0502030303020204" pitchFamily="34" charset="0"/>
          </a:endParaRPr>
        </a:p>
      </dgm:t>
    </dgm:pt>
    <dgm:pt modelId="{EA15D374-1FE8-4731-B9D2-5C67EB666C16}" type="parTrans" cxnId="{7251041C-4CF9-42AC-AA83-400876B58C75}">
      <dgm:prSet/>
      <dgm:spPr/>
      <dgm:t>
        <a:bodyPr/>
        <a:lstStyle/>
        <a:p>
          <a:endParaRPr lang="es-CL"/>
        </a:p>
      </dgm:t>
    </dgm:pt>
    <dgm:pt modelId="{0D3FD4ED-70F6-4018-AF25-8C73B68B56E5}" type="sibTrans" cxnId="{7251041C-4CF9-42AC-AA83-400876B58C75}">
      <dgm:prSet/>
      <dgm:spPr/>
      <dgm:t>
        <a:bodyPr/>
        <a:lstStyle/>
        <a:p>
          <a:endParaRPr lang="es-CL"/>
        </a:p>
      </dgm:t>
    </dgm:pt>
    <dgm:pt modelId="{D16D6904-582D-47E6-939D-FCBA7B641AAD}" type="pres">
      <dgm:prSet presAssocID="{A096472C-1795-4045-856A-C78575B74D2A}" presName="theList" presStyleCnt="0">
        <dgm:presLayoutVars>
          <dgm:dir/>
          <dgm:animLvl val="lvl"/>
          <dgm:resizeHandles val="exact"/>
        </dgm:presLayoutVars>
      </dgm:prSet>
      <dgm:spPr/>
    </dgm:pt>
    <dgm:pt modelId="{8EEE48D1-7F24-4BFC-AB8C-FF1D0F8C5A74}" type="pres">
      <dgm:prSet presAssocID="{C00FF1BE-227D-409A-BE24-A5BC74E42DE6}" presName="compNode" presStyleCnt="0"/>
      <dgm:spPr/>
    </dgm:pt>
    <dgm:pt modelId="{6CBFA0F3-2A8F-4844-9B4A-71233539434E}" type="pres">
      <dgm:prSet presAssocID="{C00FF1BE-227D-409A-BE24-A5BC74E42DE6}" presName="aNode" presStyleLbl="bgShp" presStyleIdx="0" presStyleCnt="3" custScaleX="48118"/>
      <dgm:spPr/>
    </dgm:pt>
    <dgm:pt modelId="{9875CA2D-B1BA-4DCB-A30A-5DD0EE55DB45}" type="pres">
      <dgm:prSet presAssocID="{C00FF1BE-227D-409A-BE24-A5BC74E42DE6}" presName="textNode" presStyleLbl="bgShp" presStyleIdx="0" presStyleCnt="3"/>
      <dgm:spPr/>
    </dgm:pt>
    <dgm:pt modelId="{E03B304F-6E1D-4BFB-BF7A-E10FDECDEF5D}" type="pres">
      <dgm:prSet presAssocID="{C00FF1BE-227D-409A-BE24-A5BC74E42DE6}" presName="compChildNode" presStyleCnt="0"/>
      <dgm:spPr/>
    </dgm:pt>
    <dgm:pt modelId="{8AA27C76-AB99-4172-B00C-B1561E53F3A5}" type="pres">
      <dgm:prSet presAssocID="{C00FF1BE-227D-409A-BE24-A5BC74E42DE6}" presName="theInnerList" presStyleCnt="0"/>
      <dgm:spPr/>
    </dgm:pt>
    <dgm:pt modelId="{419F602E-EA4E-403F-ABC6-8B4A6F6E9823}" type="pres">
      <dgm:prSet presAssocID="{C00FF1BE-227D-409A-BE24-A5BC74E42DE6}" presName="aSpace" presStyleCnt="0"/>
      <dgm:spPr/>
    </dgm:pt>
    <dgm:pt modelId="{D1862E12-22B9-448E-B049-846A9A85E240}" type="pres">
      <dgm:prSet presAssocID="{FBE1B052-A541-46C0-AD9A-C639CDD51F29}" presName="compNode" presStyleCnt="0"/>
      <dgm:spPr/>
    </dgm:pt>
    <dgm:pt modelId="{4D329EA7-94DF-41DB-B2A5-C5AD9F170B4F}" type="pres">
      <dgm:prSet presAssocID="{FBE1B052-A541-46C0-AD9A-C639CDD51F29}" presName="aNode" presStyleLbl="bgShp" presStyleIdx="1" presStyleCnt="3" custScaleX="57628" custLinFactNeighborX="-1695"/>
      <dgm:spPr/>
    </dgm:pt>
    <dgm:pt modelId="{043D01F2-C0F9-4C87-8F77-67109F927D2D}" type="pres">
      <dgm:prSet presAssocID="{FBE1B052-A541-46C0-AD9A-C639CDD51F29}" presName="textNode" presStyleLbl="bgShp" presStyleIdx="1" presStyleCnt="3"/>
      <dgm:spPr/>
    </dgm:pt>
    <dgm:pt modelId="{459527B2-AD7D-4A42-8077-D8E8718EEACE}" type="pres">
      <dgm:prSet presAssocID="{FBE1B052-A541-46C0-AD9A-C639CDD51F29}" presName="compChildNode" presStyleCnt="0"/>
      <dgm:spPr/>
    </dgm:pt>
    <dgm:pt modelId="{8C16205A-8BA5-4CA2-A7B6-CF84C9C441AE}" type="pres">
      <dgm:prSet presAssocID="{FBE1B052-A541-46C0-AD9A-C639CDD51F29}" presName="theInnerList" presStyleCnt="0"/>
      <dgm:spPr/>
    </dgm:pt>
    <dgm:pt modelId="{9A71D82C-E37D-42E1-BFA6-1EC0725AF7CA}" type="pres">
      <dgm:prSet presAssocID="{FBE1B052-A541-46C0-AD9A-C639CDD51F29}" presName="aSpace" presStyleCnt="0"/>
      <dgm:spPr/>
    </dgm:pt>
    <dgm:pt modelId="{63670FE6-D8F9-47B3-9170-456129CECD7C}" type="pres">
      <dgm:prSet presAssocID="{5874175B-CF11-4385-8DBE-3DCC5A3EE265}" presName="compNode" presStyleCnt="0"/>
      <dgm:spPr/>
    </dgm:pt>
    <dgm:pt modelId="{FA594F6E-9070-49FC-814C-7A1719C58F17}" type="pres">
      <dgm:prSet presAssocID="{5874175B-CF11-4385-8DBE-3DCC5A3EE265}" presName="aNode" presStyleLbl="bgShp" presStyleIdx="2" presStyleCnt="3" custScaleX="57813" custLinFactNeighborX="91" custLinFactNeighborY="-1022"/>
      <dgm:spPr/>
    </dgm:pt>
    <dgm:pt modelId="{E72B6F40-0211-49BC-AAA8-6E796B8C80A9}" type="pres">
      <dgm:prSet presAssocID="{5874175B-CF11-4385-8DBE-3DCC5A3EE265}" presName="textNode" presStyleLbl="bgShp" presStyleIdx="2" presStyleCnt="3"/>
      <dgm:spPr/>
    </dgm:pt>
    <dgm:pt modelId="{7BA41B66-93EF-4A75-B4E2-0F758695C801}" type="pres">
      <dgm:prSet presAssocID="{5874175B-CF11-4385-8DBE-3DCC5A3EE265}" presName="compChildNode" presStyleCnt="0"/>
      <dgm:spPr/>
    </dgm:pt>
    <dgm:pt modelId="{76D9FD8B-FB89-49B7-A76D-9EA5F88E7329}" type="pres">
      <dgm:prSet presAssocID="{5874175B-CF11-4385-8DBE-3DCC5A3EE265}" presName="theInnerList" presStyleCnt="0"/>
      <dgm:spPr/>
    </dgm:pt>
  </dgm:ptLst>
  <dgm:cxnLst>
    <dgm:cxn modelId="{7251041C-4CF9-42AC-AA83-400876B58C75}" srcId="{A096472C-1795-4045-856A-C78575B74D2A}" destId="{5874175B-CF11-4385-8DBE-3DCC5A3EE265}" srcOrd="2" destOrd="0" parTransId="{EA15D374-1FE8-4731-B9D2-5C67EB666C16}" sibTransId="{0D3FD4ED-70F6-4018-AF25-8C73B68B56E5}"/>
    <dgm:cxn modelId="{5D75961F-3290-4693-86E0-AF53B8324F60}" srcId="{A096472C-1795-4045-856A-C78575B74D2A}" destId="{FBE1B052-A541-46C0-AD9A-C639CDD51F29}" srcOrd="1" destOrd="0" parTransId="{BFFAA515-C462-4D72-9A1B-BE0C19344276}" sibTransId="{BD667DCF-9A3C-4203-88CE-9D08FF48C110}"/>
    <dgm:cxn modelId="{DE682B24-AEC7-40FA-96EF-6B17EB3AF074}" type="presOf" srcId="{C00FF1BE-227D-409A-BE24-A5BC74E42DE6}" destId="{6CBFA0F3-2A8F-4844-9B4A-71233539434E}" srcOrd="0" destOrd="0" presId="urn:microsoft.com/office/officeart/2005/8/layout/lProcess2"/>
    <dgm:cxn modelId="{12D38D2B-4A69-4C13-A421-4EA7FC6CAD9A}" type="presOf" srcId="{FBE1B052-A541-46C0-AD9A-C639CDD51F29}" destId="{043D01F2-C0F9-4C87-8F77-67109F927D2D}" srcOrd="1" destOrd="0" presId="urn:microsoft.com/office/officeart/2005/8/layout/lProcess2"/>
    <dgm:cxn modelId="{57DD9E56-9F9B-4011-8194-F06A56041254}" type="presOf" srcId="{C00FF1BE-227D-409A-BE24-A5BC74E42DE6}" destId="{9875CA2D-B1BA-4DCB-A30A-5DD0EE55DB45}" srcOrd="1" destOrd="0" presId="urn:microsoft.com/office/officeart/2005/8/layout/lProcess2"/>
    <dgm:cxn modelId="{64C5D18A-3E23-4B0E-8FFB-8732A7531C01}" type="presOf" srcId="{FBE1B052-A541-46C0-AD9A-C639CDD51F29}" destId="{4D329EA7-94DF-41DB-B2A5-C5AD9F170B4F}" srcOrd="0" destOrd="0" presId="urn:microsoft.com/office/officeart/2005/8/layout/lProcess2"/>
    <dgm:cxn modelId="{6B66C5BA-FE79-4EDD-B1E9-A9B1875260D5}" type="presOf" srcId="{5874175B-CF11-4385-8DBE-3DCC5A3EE265}" destId="{FA594F6E-9070-49FC-814C-7A1719C58F17}" srcOrd="0" destOrd="0" presId="urn:microsoft.com/office/officeart/2005/8/layout/lProcess2"/>
    <dgm:cxn modelId="{19C33ECC-4D37-49E0-A624-36AC09780F0D}" srcId="{A096472C-1795-4045-856A-C78575B74D2A}" destId="{C00FF1BE-227D-409A-BE24-A5BC74E42DE6}" srcOrd="0" destOrd="0" parTransId="{79ACC890-3839-4C35-B5AE-7EDC2B779AA6}" sibTransId="{1D61D399-53B5-4A93-997B-49E3C22C3224}"/>
    <dgm:cxn modelId="{831B35F8-5EDE-4325-AFC1-26FCC4014405}" type="presOf" srcId="{5874175B-CF11-4385-8DBE-3DCC5A3EE265}" destId="{E72B6F40-0211-49BC-AAA8-6E796B8C80A9}" srcOrd="1" destOrd="0" presId="urn:microsoft.com/office/officeart/2005/8/layout/lProcess2"/>
    <dgm:cxn modelId="{45A724FB-1D63-4D4F-B19A-976A79C44F17}" type="presOf" srcId="{A096472C-1795-4045-856A-C78575B74D2A}" destId="{D16D6904-582D-47E6-939D-FCBA7B641AAD}" srcOrd="0" destOrd="0" presId="urn:microsoft.com/office/officeart/2005/8/layout/lProcess2"/>
    <dgm:cxn modelId="{D6762967-8CE7-4B89-AF15-F1703173354D}" type="presParOf" srcId="{D16D6904-582D-47E6-939D-FCBA7B641AAD}" destId="{8EEE48D1-7F24-4BFC-AB8C-FF1D0F8C5A74}" srcOrd="0" destOrd="0" presId="urn:microsoft.com/office/officeart/2005/8/layout/lProcess2"/>
    <dgm:cxn modelId="{B48F180A-B96B-45CB-B873-0081BD1794F9}" type="presParOf" srcId="{8EEE48D1-7F24-4BFC-AB8C-FF1D0F8C5A74}" destId="{6CBFA0F3-2A8F-4844-9B4A-71233539434E}" srcOrd="0" destOrd="0" presId="urn:microsoft.com/office/officeart/2005/8/layout/lProcess2"/>
    <dgm:cxn modelId="{5C935F4F-1840-4542-B5D4-3F011F0C854C}" type="presParOf" srcId="{8EEE48D1-7F24-4BFC-AB8C-FF1D0F8C5A74}" destId="{9875CA2D-B1BA-4DCB-A30A-5DD0EE55DB45}" srcOrd="1" destOrd="0" presId="urn:microsoft.com/office/officeart/2005/8/layout/lProcess2"/>
    <dgm:cxn modelId="{2AE85E4B-147A-4509-B64C-B6D213FCDAD7}" type="presParOf" srcId="{8EEE48D1-7F24-4BFC-AB8C-FF1D0F8C5A74}" destId="{E03B304F-6E1D-4BFB-BF7A-E10FDECDEF5D}" srcOrd="2" destOrd="0" presId="urn:microsoft.com/office/officeart/2005/8/layout/lProcess2"/>
    <dgm:cxn modelId="{7BF1B7C2-7583-443E-82FF-61DB066F03F0}" type="presParOf" srcId="{E03B304F-6E1D-4BFB-BF7A-E10FDECDEF5D}" destId="{8AA27C76-AB99-4172-B00C-B1561E53F3A5}" srcOrd="0" destOrd="0" presId="urn:microsoft.com/office/officeart/2005/8/layout/lProcess2"/>
    <dgm:cxn modelId="{AB68B723-3761-48B0-B808-26FC02623217}" type="presParOf" srcId="{D16D6904-582D-47E6-939D-FCBA7B641AAD}" destId="{419F602E-EA4E-403F-ABC6-8B4A6F6E9823}" srcOrd="1" destOrd="0" presId="urn:microsoft.com/office/officeart/2005/8/layout/lProcess2"/>
    <dgm:cxn modelId="{87E8FF52-2ADD-4481-AD9D-15A4964C6F31}" type="presParOf" srcId="{D16D6904-582D-47E6-939D-FCBA7B641AAD}" destId="{D1862E12-22B9-448E-B049-846A9A85E240}" srcOrd="2" destOrd="0" presId="urn:microsoft.com/office/officeart/2005/8/layout/lProcess2"/>
    <dgm:cxn modelId="{8D692785-7EDB-440D-9D58-F390FA10E631}" type="presParOf" srcId="{D1862E12-22B9-448E-B049-846A9A85E240}" destId="{4D329EA7-94DF-41DB-B2A5-C5AD9F170B4F}" srcOrd="0" destOrd="0" presId="urn:microsoft.com/office/officeart/2005/8/layout/lProcess2"/>
    <dgm:cxn modelId="{64C888D1-39E8-466C-98FF-FFF5CE42D750}" type="presParOf" srcId="{D1862E12-22B9-448E-B049-846A9A85E240}" destId="{043D01F2-C0F9-4C87-8F77-67109F927D2D}" srcOrd="1" destOrd="0" presId="urn:microsoft.com/office/officeart/2005/8/layout/lProcess2"/>
    <dgm:cxn modelId="{45B515FB-FF99-436A-9CBC-689A26866D92}" type="presParOf" srcId="{D1862E12-22B9-448E-B049-846A9A85E240}" destId="{459527B2-AD7D-4A42-8077-D8E8718EEACE}" srcOrd="2" destOrd="0" presId="urn:microsoft.com/office/officeart/2005/8/layout/lProcess2"/>
    <dgm:cxn modelId="{E6753395-36CF-434A-A2A7-783C8D49CFBC}" type="presParOf" srcId="{459527B2-AD7D-4A42-8077-D8E8718EEACE}" destId="{8C16205A-8BA5-4CA2-A7B6-CF84C9C441AE}" srcOrd="0" destOrd="0" presId="urn:microsoft.com/office/officeart/2005/8/layout/lProcess2"/>
    <dgm:cxn modelId="{9F5C24D0-8ABF-4AA0-9C10-E02765B93E6E}" type="presParOf" srcId="{D16D6904-582D-47E6-939D-FCBA7B641AAD}" destId="{9A71D82C-E37D-42E1-BFA6-1EC0725AF7CA}" srcOrd="3" destOrd="0" presId="urn:microsoft.com/office/officeart/2005/8/layout/lProcess2"/>
    <dgm:cxn modelId="{204F0F46-AB7D-47FE-9EAA-22125E9D8E8A}" type="presParOf" srcId="{D16D6904-582D-47E6-939D-FCBA7B641AAD}" destId="{63670FE6-D8F9-47B3-9170-456129CECD7C}" srcOrd="4" destOrd="0" presId="urn:microsoft.com/office/officeart/2005/8/layout/lProcess2"/>
    <dgm:cxn modelId="{BDF24C57-7096-4E38-8F3D-C49258270CE5}" type="presParOf" srcId="{63670FE6-D8F9-47B3-9170-456129CECD7C}" destId="{FA594F6E-9070-49FC-814C-7A1719C58F17}" srcOrd="0" destOrd="0" presId="urn:microsoft.com/office/officeart/2005/8/layout/lProcess2"/>
    <dgm:cxn modelId="{FF098908-5935-4862-AAA8-1E58E3C9D262}" type="presParOf" srcId="{63670FE6-D8F9-47B3-9170-456129CECD7C}" destId="{E72B6F40-0211-49BC-AAA8-6E796B8C80A9}" srcOrd="1" destOrd="0" presId="urn:microsoft.com/office/officeart/2005/8/layout/lProcess2"/>
    <dgm:cxn modelId="{96F29E59-938E-4A80-9BFE-57F9C8BFD8F6}" type="presParOf" srcId="{63670FE6-D8F9-47B3-9170-456129CECD7C}" destId="{7BA41B66-93EF-4A75-B4E2-0F758695C801}" srcOrd="2" destOrd="0" presId="urn:microsoft.com/office/officeart/2005/8/layout/lProcess2"/>
    <dgm:cxn modelId="{CB2EDEB2-9A70-452A-9DFE-4E56B7BB73CA}" type="presParOf" srcId="{7BA41B66-93EF-4A75-B4E2-0F758695C801}" destId="{76D9FD8B-FB89-49B7-A76D-9EA5F88E732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F99A6-49A2-435D-ABC3-D5882B70406D}">
      <dsp:nvSpPr>
        <dsp:cNvPr id="0" name=""/>
        <dsp:cNvSpPr/>
      </dsp:nvSpPr>
      <dsp:spPr>
        <a:xfrm>
          <a:off x="1041" y="0"/>
          <a:ext cx="2708671" cy="4362085"/>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b="1" kern="1200" dirty="0">
              <a:solidFill>
                <a:srgbClr val="C00000"/>
              </a:solidFill>
            </a:rPr>
            <a:t>Acotando nuestro problema</a:t>
          </a:r>
        </a:p>
      </dsp:txBody>
      <dsp:txXfrm>
        <a:off x="1041" y="0"/>
        <a:ext cx="2708671" cy="1308625"/>
      </dsp:txXfrm>
    </dsp:sp>
    <dsp:sp modelId="{505747A2-D19B-4F1E-B739-17283A332F56}">
      <dsp:nvSpPr>
        <dsp:cNvPr id="0" name=""/>
        <dsp:cNvSpPr/>
      </dsp:nvSpPr>
      <dsp:spPr>
        <a:xfrm>
          <a:off x="271908" y="1309450"/>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Análisis del problema y sus causas</a:t>
          </a:r>
        </a:p>
      </dsp:txBody>
      <dsp:txXfrm>
        <a:off x="286688" y="1324230"/>
        <a:ext cx="2137377" cy="475072"/>
      </dsp:txXfrm>
    </dsp:sp>
    <dsp:sp modelId="{CC98D299-78EF-42DC-9120-B57C9280BF7E}">
      <dsp:nvSpPr>
        <dsp:cNvPr id="0" name=""/>
        <dsp:cNvSpPr/>
      </dsp:nvSpPr>
      <dsp:spPr>
        <a:xfrm>
          <a:off x="295463" y="2346395"/>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Evidencia</a:t>
          </a:r>
        </a:p>
      </dsp:txBody>
      <dsp:txXfrm>
        <a:off x="310243" y="2361175"/>
        <a:ext cx="2137377" cy="475072"/>
      </dsp:txXfrm>
    </dsp:sp>
    <dsp:sp modelId="{D0848E98-5EA6-4CA0-BC43-E56A22660007}">
      <dsp:nvSpPr>
        <dsp:cNvPr id="0" name=""/>
        <dsp:cNvSpPr/>
      </dsp:nvSpPr>
      <dsp:spPr>
        <a:xfrm>
          <a:off x="283697" y="1829215"/>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solidFill>
                <a:srgbClr val="C00000"/>
              </a:solidFill>
            </a:rPr>
            <a:t>Análisis desde la perspectiva de género</a:t>
          </a:r>
        </a:p>
      </dsp:txBody>
      <dsp:txXfrm>
        <a:off x="298477" y="1843995"/>
        <a:ext cx="2137377" cy="475072"/>
      </dsp:txXfrm>
    </dsp:sp>
    <dsp:sp modelId="{C8F33901-DE7B-4E90-A43A-B03384FE1D1F}">
      <dsp:nvSpPr>
        <dsp:cNvPr id="0" name=""/>
        <dsp:cNvSpPr/>
      </dsp:nvSpPr>
      <dsp:spPr>
        <a:xfrm>
          <a:off x="271908" y="2874180"/>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Análisis desde una mirada más integral</a:t>
          </a:r>
        </a:p>
      </dsp:txBody>
      <dsp:txXfrm>
        <a:off x="286688" y="2888960"/>
        <a:ext cx="2137377" cy="475072"/>
      </dsp:txXfrm>
    </dsp:sp>
    <dsp:sp modelId="{96166C05-6D77-4612-BC32-3717D969D83B}">
      <dsp:nvSpPr>
        <dsp:cNvPr id="0" name=""/>
        <dsp:cNvSpPr/>
      </dsp:nvSpPr>
      <dsp:spPr>
        <a:xfrm>
          <a:off x="283675" y="3407297"/>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Diseño participativo</a:t>
          </a:r>
        </a:p>
      </dsp:txBody>
      <dsp:txXfrm>
        <a:off x="298455" y="3422077"/>
        <a:ext cx="2137377" cy="475072"/>
      </dsp:txXfrm>
    </dsp:sp>
    <dsp:sp modelId="{B04A8199-BCB7-4E2C-8464-E40348444AF2}">
      <dsp:nvSpPr>
        <dsp:cNvPr id="0" name=""/>
        <dsp:cNvSpPr/>
      </dsp:nvSpPr>
      <dsp:spPr>
        <a:xfrm>
          <a:off x="2912864" y="0"/>
          <a:ext cx="2708671" cy="4362085"/>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Diseñando nuestra estrategia</a:t>
          </a:r>
        </a:p>
      </dsp:txBody>
      <dsp:txXfrm>
        <a:off x="2912864" y="0"/>
        <a:ext cx="2708671" cy="1308625"/>
      </dsp:txXfrm>
    </dsp:sp>
    <dsp:sp modelId="{2AD41E57-293D-497F-BEBC-DADBEA6FC67F}">
      <dsp:nvSpPr>
        <dsp:cNvPr id="0" name=""/>
        <dsp:cNvSpPr/>
      </dsp:nvSpPr>
      <dsp:spPr>
        <a:xfrm>
          <a:off x="3183731" y="1308731"/>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Impacto general en las condiciones de vida</a:t>
          </a:r>
        </a:p>
      </dsp:txBody>
      <dsp:txXfrm>
        <a:off x="3202343" y="1327343"/>
        <a:ext cx="2129713" cy="598238"/>
      </dsp:txXfrm>
    </dsp:sp>
    <dsp:sp modelId="{3A623B0B-8AFC-44F4-9E2D-909386C2F6F1}">
      <dsp:nvSpPr>
        <dsp:cNvPr id="0" name=""/>
        <dsp:cNvSpPr/>
      </dsp:nvSpPr>
      <dsp:spPr>
        <a:xfrm>
          <a:off x="3183731" y="2041958"/>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Cambio deseado (TOC)</a:t>
          </a:r>
        </a:p>
      </dsp:txBody>
      <dsp:txXfrm>
        <a:off x="3202343" y="2060570"/>
        <a:ext cx="2129713" cy="598238"/>
      </dsp:txXfrm>
    </dsp:sp>
    <dsp:sp modelId="{69FBF6DC-17A4-4B68-8038-8521990FD86B}">
      <dsp:nvSpPr>
        <dsp:cNvPr id="0" name=""/>
        <dsp:cNvSpPr/>
      </dsp:nvSpPr>
      <dsp:spPr>
        <a:xfrm>
          <a:off x="3183731" y="2775184"/>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Estrategia de intervención con enfoque de género</a:t>
          </a:r>
        </a:p>
      </dsp:txBody>
      <dsp:txXfrm>
        <a:off x="3202343" y="2793796"/>
        <a:ext cx="2129713" cy="598238"/>
      </dsp:txXfrm>
    </dsp:sp>
    <dsp:sp modelId="{415E04B6-8040-4DD6-8809-AE84C5823E85}">
      <dsp:nvSpPr>
        <dsp:cNvPr id="0" name=""/>
        <dsp:cNvSpPr/>
      </dsp:nvSpPr>
      <dsp:spPr>
        <a:xfrm>
          <a:off x="3183731" y="3508411"/>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Población objetivo</a:t>
          </a:r>
        </a:p>
      </dsp:txBody>
      <dsp:txXfrm>
        <a:off x="3202343" y="3527023"/>
        <a:ext cx="2129713" cy="598238"/>
      </dsp:txXfrm>
    </dsp:sp>
    <dsp:sp modelId="{2D4156DF-A61B-4743-86C3-EAA98A0A64A5}">
      <dsp:nvSpPr>
        <dsp:cNvPr id="0" name=""/>
        <dsp:cNvSpPr/>
      </dsp:nvSpPr>
      <dsp:spPr>
        <a:xfrm>
          <a:off x="5824686" y="0"/>
          <a:ext cx="2708671" cy="4362085"/>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Construyendo la cadena de resultados</a:t>
          </a:r>
        </a:p>
      </dsp:txBody>
      <dsp:txXfrm>
        <a:off x="5824686" y="0"/>
        <a:ext cx="2708671" cy="1308625"/>
      </dsp:txXfrm>
    </dsp:sp>
    <dsp:sp modelId="{0EFD95B0-4DA1-4195-8F42-EB53B9EFD2A3}">
      <dsp:nvSpPr>
        <dsp:cNvPr id="0" name=""/>
        <dsp:cNvSpPr/>
      </dsp:nvSpPr>
      <dsp:spPr>
        <a:xfrm>
          <a:off x="6095553" y="1308731"/>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Efecto e indicador clave del cambio</a:t>
          </a:r>
        </a:p>
      </dsp:txBody>
      <dsp:txXfrm>
        <a:off x="6114165" y="1327343"/>
        <a:ext cx="2129713" cy="598238"/>
      </dsp:txXfrm>
    </dsp:sp>
    <dsp:sp modelId="{B45FD2FE-3CAF-4735-AF9D-FD87D7BA9F14}">
      <dsp:nvSpPr>
        <dsp:cNvPr id="0" name=""/>
        <dsp:cNvSpPr/>
      </dsp:nvSpPr>
      <dsp:spPr>
        <a:xfrm>
          <a:off x="6095553" y="2041958"/>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Productos y sus indicadores de calidad</a:t>
          </a:r>
        </a:p>
      </dsp:txBody>
      <dsp:txXfrm>
        <a:off x="6114165" y="2060570"/>
        <a:ext cx="2129713" cy="598238"/>
      </dsp:txXfrm>
    </dsp:sp>
    <dsp:sp modelId="{713817EF-98DA-4965-A572-2C26D3B92573}">
      <dsp:nvSpPr>
        <dsp:cNvPr id="0" name=""/>
        <dsp:cNvSpPr/>
      </dsp:nvSpPr>
      <dsp:spPr>
        <a:xfrm>
          <a:off x="6095553" y="2775184"/>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Actividades y acciones</a:t>
          </a:r>
        </a:p>
      </dsp:txBody>
      <dsp:txXfrm>
        <a:off x="6114165" y="2793796"/>
        <a:ext cx="2129713" cy="598238"/>
      </dsp:txXfrm>
    </dsp:sp>
    <dsp:sp modelId="{09A4AEB2-BD23-43F3-90B5-35F91347CC21}">
      <dsp:nvSpPr>
        <dsp:cNvPr id="0" name=""/>
        <dsp:cNvSpPr/>
      </dsp:nvSpPr>
      <dsp:spPr>
        <a:xfrm>
          <a:off x="6095553" y="3508411"/>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Presupuesto asociado</a:t>
          </a:r>
        </a:p>
      </dsp:txBody>
      <dsp:txXfrm>
        <a:off x="6114165" y="3527023"/>
        <a:ext cx="2129713" cy="598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CFD9D-F5CF-4D1F-A039-2159AF15F990}">
      <dsp:nvSpPr>
        <dsp:cNvPr id="0" name=""/>
        <dsp:cNvSpPr/>
      </dsp:nvSpPr>
      <dsp:spPr>
        <a:xfrm>
          <a:off x="5039010" y="1965256"/>
          <a:ext cx="4108112" cy="469322"/>
        </a:xfrm>
        <a:custGeom>
          <a:avLst/>
          <a:gdLst/>
          <a:ahLst/>
          <a:cxnLst/>
          <a:rect l="0" t="0" r="0" b="0"/>
          <a:pathLst>
            <a:path>
              <a:moveTo>
                <a:pt x="0" y="0"/>
              </a:moveTo>
              <a:lnTo>
                <a:pt x="0" y="312196"/>
              </a:lnTo>
              <a:lnTo>
                <a:pt x="4108112" y="312196"/>
              </a:lnTo>
              <a:lnTo>
                <a:pt x="4108112" y="4693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0CF678-5C24-4E8A-831F-E17B8EAA8548}">
      <dsp:nvSpPr>
        <dsp:cNvPr id="0" name=""/>
        <dsp:cNvSpPr/>
      </dsp:nvSpPr>
      <dsp:spPr>
        <a:xfrm>
          <a:off x="5039010" y="1965256"/>
          <a:ext cx="2086646" cy="469322"/>
        </a:xfrm>
        <a:custGeom>
          <a:avLst/>
          <a:gdLst/>
          <a:ahLst/>
          <a:cxnLst/>
          <a:rect l="0" t="0" r="0" b="0"/>
          <a:pathLst>
            <a:path>
              <a:moveTo>
                <a:pt x="0" y="0"/>
              </a:moveTo>
              <a:lnTo>
                <a:pt x="0" y="312196"/>
              </a:lnTo>
              <a:lnTo>
                <a:pt x="2086646" y="312196"/>
              </a:lnTo>
              <a:lnTo>
                <a:pt x="2086646" y="4693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159BCF-4C94-453C-B2F8-AC7D629F1D8D}">
      <dsp:nvSpPr>
        <dsp:cNvPr id="0" name=""/>
        <dsp:cNvSpPr/>
      </dsp:nvSpPr>
      <dsp:spPr>
        <a:xfrm>
          <a:off x="4881238" y="1965256"/>
          <a:ext cx="157772" cy="469322"/>
        </a:xfrm>
        <a:custGeom>
          <a:avLst/>
          <a:gdLst/>
          <a:ahLst/>
          <a:cxnLst/>
          <a:rect l="0" t="0" r="0" b="0"/>
          <a:pathLst>
            <a:path>
              <a:moveTo>
                <a:pt x="157772" y="0"/>
              </a:moveTo>
              <a:lnTo>
                <a:pt x="157772" y="312196"/>
              </a:lnTo>
              <a:lnTo>
                <a:pt x="0" y="312196"/>
              </a:lnTo>
              <a:lnTo>
                <a:pt x="0" y="4693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7237AE-7639-40E1-8CCC-16640E47EC3A}">
      <dsp:nvSpPr>
        <dsp:cNvPr id="0" name=""/>
        <dsp:cNvSpPr/>
      </dsp:nvSpPr>
      <dsp:spPr>
        <a:xfrm>
          <a:off x="2822661" y="1965256"/>
          <a:ext cx="2216348" cy="528699"/>
        </a:xfrm>
        <a:custGeom>
          <a:avLst/>
          <a:gdLst/>
          <a:ahLst/>
          <a:cxnLst/>
          <a:rect l="0" t="0" r="0" b="0"/>
          <a:pathLst>
            <a:path>
              <a:moveTo>
                <a:pt x="2216348" y="0"/>
              </a:moveTo>
              <a:lnTo>
                <a:pt x="2216348" y="371572"/>
              </a:lnTo>
              <a:lnTo>
                <a:pt x="0" y="371572"/>
              </a:lnTo>
              <a:lnTo>
                <a:pt x="0" y="5286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08EAAE-F0E2-43B1-AFC9-83A60ACE556B}">
      <dsp:nvSpPr>
        <dsp:cNvPr id="0" name=""/>
        <dsp:cNvSpPr/>
      </dsp:nvSpPr>
      <dsp:spPr>
        <a:xfrm>
          <a:off x="887155" y="1965256"/>
          <a:ext cx="4151854" cy="493070"/>
        </a:xfrm>
        <a:custGeom>
          <a:avLst/>
          <a:gdLst/>
          <a:ahLst/>
          <a:cxnLst/>
          <a:rect l="0" t="0" r="0" b="0"/>
          <a:pathLst>
            <a:path>
              <a:moveTo>
                <a:pt x="4151854" y="0"/>
              </a:moveTo>
              <a:lnTo>
                <a:pt x="4151854" y="335944"/>
              </a:lnTo>
              <a:lnTo>
                <a:pt x="0" y="335944"/>
              </a:lnTo>
              <a:lnTo>
                <a:pt x="0" y="4930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0B5F4F-5BD5-43D0-B2E7-D184759E3BF0}">
      <dsp:nvSpPr>
        <dsp:cNvPr id="0" name=""/>
        <dsp:cNvSpPr/>
      </dsp:nvSpPr>
      <dsp:spPr>
        <a:xfrm>
          <a:off x="1041831" y="1561391"/>
          <a:ext cx="7994357" cy="40386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54F547A-BA50-4E12-B4BF-194F4164C1A9}">
      <dsp:nvSpPr>
        <dsp:cNvPr id="0" name=""/>
        <dsp:cNvSpPr/>
      </dsp:nvSpPr>
      <dsp:spPr>
        <a:xfrm>
          <a:off x="1230288" y="1740425"/>
          <a:ext cx="7994357" cy="40386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Candara" panose="020E0502030303020204" pitchFamily="34" charset="0"/>
            </a:rPr>
            <a:t>Las mujeres no acceden a puestos de trabajo estables y con nivel de ingresos suficiente</a:t>
          </a:r>
        </a:p>
      </dsp:txBody>
      <dsp:txXfrm>
        <a:off x="1242117" y="1752254"/>
        <a:ext cx="7970699" cy="380207"/>
      </dsp:txXfrm>
    </dsp:sp>
    <dsp:sp modelId="{25C59C6C-1CF1-4EC5-A1BA-2C7ECFA17714}">
      <dsp:nvSpPr>
        <dsp:cNvPr id="0" name=""/>
        <dsp:cNvSpPr/>
      </dsp:nvSpPr>
      <dsp:spPr>
        <a:xfrm>
          <a:off x="39099" y="2458327"/>
          <a:ext cx="1696113" cy="136046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F0083E2-5F4E-41A0-92D3-4094E3589357}">
      <dsp:nvSpPr>
        <dsp:cNvPr id="0" name=""/>
        <dsp:cNvSpPr/>
      </dsp:nvSpPr>
      <dsp:spPr>
        <a:xfrm>
          <a:off x="227556" y="2637361"/>
          <a:ext cx="1696113" cy="136046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_tradnl" sz="1100" kern="1200" dirty="0">
              <a:latin typeface="Candara" panose="020E0502030303020204" pitchFamily="34" charset="0"/>
            </a:rPr>
            <a:t>Algunos sectores laborales no facilitan que las mujeres accedan a estos trabajos (carpintería, electricidad</a:t>
          </a:r>
          <a:r>
            <a:rPr lang="es-ES_tradnl" sz="1100" kern="1200" dirty="0"/>
            <a:t>)</a:t>
          </a:r>
          <a:endParaRPr lang="es-ES" sz="1100" kern="1200" dirty="0">
            <a:solidFill>
              <a:srgbClr val="FF0000"/>
            </a:solidFill>
          </a:endParaRPr>
        </a:p>
      </dsp:txBody>
      <dsp:txXfrm>
        <a:off x="267403" y="2677208"/>
        <a:ext cx="1616419" cy="1280769"/>
      </dsp:txXfrm>
    </dsp:sp>
    <dsp:sp modelId="{9CB5158D-2442-46C3-9489-D53F5EF8D9F9}">
      <dsp:nvSpPr>
        <dsp:cNvPr id="0" name=""/>
        <dsp:cNvSpPr/>
      </dsp:nvSpPr>
      <dsp:spPr>
        <a:xfrm>
          <a:off x="1974605" y="2493955"/>
          <a:ext cx="1696113" cy="1284241"/>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F37765-A530-4A29-942A-3FD14A785CA2}">
      <dsp:nvSpPr>
        <dsp:cNvPr id="0" name=""/>
        <dsp:cNvSpPr/>
      </dsp:nvSpPr>
      <dsp:spPr>
        <a:xfrm>
          <a:off x="2163062" y="2672989"/>
          <a:ext cx="1696113" cy="128424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tx1"/>
              </a:solidFill>
              <a:latin typeface="Candara" panose="020E0502030303020204" pitchFamily="34" charset="0"/>
            </a:rPr>
            <a:t>No se dispone de servicio de cuidado y sala cuna para hijos/as/ dependientes para mujeres que lo necesiten</a:t>
          </a:r>
          <a:endParaRPr lang="es-ES" sz="1200" kern="1200" dirty="0">
            <a:latin typeface="Candara" panose="020E0502030303020204" pitchFamily="34" charset="0"/>
          </a:endParaRPr>
        </a:p>
      </dsp:txBody>
      <dsp:txXfrm>
        <a:off x="2200676" y="2710603"/>
        <a:ext cx="1620885" cy="1209013"/>
      </dsp:txXfrm>
    </dsp:sp>
    <dsp:sp modelId="{FA28E064-09FA-4F2F-A400-17430B45CF81}">
      <dsp:nvSpPr>
        <dsp:cNvPr id="0" name=""/>
        <dsp:cNvSpPr/>
      </dsp:nvSpPr>
      <dsp:spPr>
        <a:xfrm>
          <a:off x="4033181" y="2434578"/>
          <a:ext cx="1696113" cy="14557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8836BB-9C6F-4EA9-A497-523025EFBA9B}">
      <dsp:nvSpPr>
        <dsp:cNvPr id="0" name=""/>
        <dsp:cNvSpPr/>
      </dsp:nvSpPr>
      <dsp:spPr>
        <a:xfrm>
          <a:off x="4221638" y="2613612"/>
          <a:ext cx="1696113" cy="145571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tx1"/>
              </a:solidFill>
              <a:latin typeface="Candara" panose="020E0502030303020204" pitchFamily="34" charset="0"/>
            </a:rPr>
            <a:t>Las mujeres no tienen las habilidades blandas necesarias para insertarse en el mercado laboral tradicionalmente ocupado por hombres</a:t>
          </a:r>
          <a:endParaRPr lang="es-ES" sz="1200" kern="1200" dirty="0">
            <a:latin typeface="Candara" panose="020E0502030303020204" pitchFamily="34" charset="0"/>
          </a:endParaRPr>
        </a:p>
      </dsp:txBody>
      <dsp:txXfrm>
        <a:off x="4264274" y="2656248"/>
        <a:ext cx="1610841" cy="1370444"/>
      </dsp:txXfrm>
    </dsp:sp>
    <dsp:sp modelId="{B8D4B0E7-B8F2-4FBB-BDBA-B73C3F54250F}">
      <dsp:nvSpPr>
        <dsp:cNvPr id="0" name=""/>
        <dsp:cNvSpPr/>
      </dsp:nvSpPr>
      <dsp:spPr>
        <a:xfrm>
          <a:off x="6277600" y="2434578"/>
          <a:ext cx="1696113" cy="136277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1DAC109-1657-414A-ACCF-AADC7B1FD61A}">
      <dsp:nvSpPr>
        <dsp:cNvPr id="0" name=""/>
        <dsp:cNvSpPr/>
      </dsp:nvSpPr>
      <dsp:spPr>
        <a:xfrm>
          <a:off x="6466057" y="2613612"/>
          <a:ext cx="1696113" cy="136277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latin typeface="Candara" panose="020E0502030303020204" pitchFamily="34" charset="0"/>
            </a:rPr>
            <a:t>Las mujeres no disponen de las habilidades técnicas para </a:t>
          </a:r>
          <a:r>
            <a:rPr lang="es-ES_tradnl" sz="1200" kern="1200" dirty="0">
              <a:solidFill>
                <a:schemeClr val="tx1"/>
              </a:solidFill>
              <a:latin typeface="Candara" panose="020E0502030303020204" pitchFamily="34" charset="0"/>
            </a:rPr>
            <a:t>trabajar en sectores masculinizados</a:t>
          </a:r>
          <a:endParaRPr lang="es-ES" sz="1200" kern="1200" dirty="0">
            <a:solidFill>
              <a:schemeClr val="tx1"/>
            </a:solidFill>
            <a:latin typeface="Candara" panose="020E0502030303020204" pitchFamily="34" charset="0"/>
          </a:endParaRPr>
        </a:p>
      </dsp:txBody>
      <dsp:txXfrm>
        <a:off x="6505971" y="2653526"/>
        <a:ext cx="1616285" cy="1282951"/>
      </dsp:txXfrm>
    </dsp:sp>
    <dsp:sp modelId="{BC4EF01C-7B4D-4C4D-8AC8-844C345B5695}">
      <dsp:nvSpPr>
        <dsp:cNvPr id="0" name=""/>
        <dsp:cNvSpPr/>
      </dsp:nvSpPr>
      <dsp:spPr>
        <a:xfrm>
          <a:off x="8299066" y="2434578"/>
          <a:ext cx="1696113" cy="132468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ACFCD54-FC43-47D1-BB45-0E7ED4BF8426}">
      <dsp:nvSpPr>
        <dsp:cNvPr id="0" name=""/>
        <dsp:cNvSpPr/>
      </dsp:nvSpPr>
      <dsp:spPr>
        <a:xfrm>
          <a:off x="8487523" y="2613612"/>
          <a:ext cx="1696113" cy="132468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Candara" panose="020E0502030303020204" pitchFamily="34" charset="0"/>
            </a:rPr>
            <a:t>Los municipios no promueven el acceso laboral de las mujeres en rubros tradicionalmente masculinos</a:t>
          </a:r>
        </a:p>
      </dsp:txBody>
      <dsp:txXfrm>
        <a:off x="8526322" y="2652411"/>
        <a:ext cx="1618515" cy="1247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F99A6-49A2-435D-ABC3-D5882B70406D}">
      <dsp:nvSpPr>
        <dsp:cNvPr id="0" name=""/>
        <dsp:cNvSpPr/>
      </dsp:nvSpPr>
      <dsp:spPr>
        <a:xfrm>
          <a:off x="1041" y="0"/>
          <a:ext cx="2708671" cy="4362085"/>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Acotando nuestro problema</a:t>
          </a:r>
        </a:p>
      </dsp:txBody>
      <dsp:txXfrm>
        <a:off x="1041" y="0"/>
        <a:ext cx="2708671" cy="1308625"/>
      </dsp:txXfrm>
    </dsp:sp>
    <dsp:sp modelId="{505747A2-D19B-4F1E-B739-17283A332F56}">
      <dsp:nvSpPr>
        <dsp:cNvPr id="0" name=""/>
        <dsp:cNvSpPr/>
      </dsp:nvSpPr>
      <dsp:spPr>
        <a:xfrm>
          <a:off x="271908" y="1309450"/>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Análisis del problema y sus causas</a:t>
          </a:r>
        </a:p>
      </dsp:txBody>
      <dsp:txXfrm>
        <a:off x="286688" y="1324230"/>
        <a:ext cx="2137377" cy="475072"/>
      </dsp:txXfrm>
    </dsp:sp>
    <dsp:sp modelId="{CC98D299-78EF-42DC-9120-B57C9280BF7E}">
      <dsp:nvSpPr>
        <dsp:cNvPr id="0" name=""/>
        <dsp:cNvSpPr/>
      </dsp:nvSpPr>
      <dsp:spPr>
        <a:xfrm>
          <a:off x="295463" y="2346395"/>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Evidencia</a:t>
          </a:r>
        </a:p>
      </dsp:txBody>
      <dsp:txXfrm>
        <a:off x="310243" y="2361175"/>
        <a:ext cx="2137377" cy="475072"/>
      </dsp:txXfrm>
    </dsp:sp>
    <dsp:sp modelId="{D0848E98-5EA6-4CA0-BC43-E56A22660007}">
      <dsp:nvSpPr>
        <dsp:cNvPr id="0" name=""/>
        <dsp:cNvSpPr/>
      </dsp:nvSpPr>
      <dsp:spPr>
        <a:xfrm>
          <a:off x="283697" y="1829215"/>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solidFill>
                <a:srgbClr val="C00000"/>
              </a:solidFill>
            </a:rPr>
            <a:t>Análisis desde la perspectiva de género</a:t>
          </a:r>
        </a:p>
      </dsp:txBody>
      <dsp:txXfrm>
        <a:off x="298477" y="1843995"/>
        <a:ext cx="2137377" cy="475072"/>
      </dsp:txXfrm>
    </dsp:sp>
    <dsp:sp modelId="{C8F33901-DE7B-4E90-A43A-B03384FE1D1F}">
      <dsp:nvSpPr>
        <dsp:cNvPr id="0" name=""/>
        <dsp:cNvSpPr/>
      </dsp:nvSpPr>
      <dsp:spPr>
        <a:xfrm>
          <a:off x="271908" y="2874180"/>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Análisis desde una mirada más integral</a:t>
          </a:r>
        </a:p>
      </dsp:txBody>
      <dsp:txXfrm>
        <a:off x="286688" y="2888960"/>
        <a:ext cx="2137377" cy="475072"/>
      </dsp:txXfrm>
    </dsp:sp>
    <dsp:sp modelId="{96166C05-6D77-4612-BC32-3717D969D83B}">
      <dsp:nvSpPr>
        <dsp:cNvPr id="0" name=""/>
        <dsp:cNvSpPr/>
      </dsp:nvSpPr>
      <dsp:spPr>
        <a:xfrm>
          <a:off x="283675" y="3407297"/>
          <a:ext cx="2166937" cy="504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Diseño participativo</a:t>
          </a:r>
        </a:p>
      </dsp:txBody>
      <dsp:txXfrm>
        <a:off x="298455" y="3422077"/>
        <a:ext cx="2137377" cy="475072"/>
      </dsp:txXfrm>
    </dsp:sp>
    <dsp:sp modelId="{B04A8199-BCB7-4E2C-8464-E40348444AF2}">
      <dsp:nvSpPr>
        <dsp:cNvPr id="0" name=""/>
        <dsp:cNvSpPr/>
      </dsp:nvSpPr>
      <dsp:spPr>
        <a:xfrm>
          <a:off x="2912864" y="0"/>
          <a:ext cx="2708671" cy="4362085"/>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b="1" kern="1200" dirty="0">
              <a:solidFill>
                <a:srgbClr val="C00000"/>
              </a:solidFill>
            </a:rPr>
            <a:t>Diseñando nuestra estrategia</a:t>
          </a:r>
        </a:p>
      </dsp:txBody>
      <dsp:txXfrm>
        <a:off x="2912864" y="0"/>
        <a:ext cx="2708671" cy="1308625"/>
      </dsp:txXfrm>
    </dsp:sp>
    <dsp:sp modelId="{2AD41E57-293D-497F-BEBC-DADBEA6FC67F}">
      <dsp:nvSpPr>
        <dsp:cNvPr id="0" name=""/>
        <dsp:cNvSpPr/>
      </dsp:nvSpPr>
      <dsp:spPr>
        <a:xfrm>
          <a:off x="3210016" y="980060"/>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Objetivo general (impacto en las condiciones de vida</a:t>
          </a:r>
        </a:p>
      </dsp:txBody>
      <dsp:txXfrm>
        <a:off x="3228628" y="998672"/>
        <a:ext cx="2129713" cy="598238"/>
      </dsp:txXfrm>
    </dsp:sp>
    <dsp:sp modelId="{3A623B0B-8AFC-44F4-9E2D-909386C2F6F1}">
      <dsp:nvSpPr>
        <dsp:cNvPr id="0" name=""/>
        <dsp:cNvSpPr/>
      </dsp:nvSpPr>
      <dsp:spPr>
        <a:xfrm>
          <a:off x="3210016" y="1643023"/>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Objetivo específico (cambio deseado) (TOC)</a:t>
          </a:r>
        </a:p>
      </dsp:txBody>
      <dsp:txXfrm>
        <a:off x="3228628" y="1661635"/>
        <a:ext cx="2129713" cy="598238"/>
      </dsp:txXfrm>
    </dsp:sp>
    <dsp:sp modelId="{69FBF6DC-17A4-4B68-8038-8521990FD86B}">
      <dsp:nvSpPr>
        <dsp:cNvPr id="0" name=""/>
        <dsp:cNvSpPr/>
      </dsp:nvSpPr>
      <dsp:spPr>
        <a:xfrm>
          <a:off x="3210016" y="2305700"/>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Estrategia de intervención con enfoque de género</a:t>
          </a:r>
        </a:p>
      </dsp:txBody>
      <dsp:txXfrm>
        <a:off x="3228628" y="2324312"/>
        <a:ext cx="2129713" cy="598238"/>
      </dsp:txXfrm>
    </dsp:sp>
    <dsp:sp modelId="{415E04B6-8040-4DD6-8809-AE84C5823E85}">
      <dsp:nvSpPr>
        <dsp:cNvPr id="0" name=""/>
        <dsp:cNvSpPr/>
      </dsp:nvSpPr>
      <dsp:spPr>
        <a:xfrm>
          <a:off x="3210016" y="2987550"/>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Población objetivo</a:t>
          </a:r>
        </a:p>
      </dsp:txBody>
      <dsp:txXfrm>
        <a:off x="3228628" y="3006162"/>
        <a:ext cx="2129713" cy="598238"/>
      </dsp:txXfrm>
    </dsp:sp>
    <dsp:sp modelId="{2D4156DF-A61B-4743-86C3-EAA98A0A64A5}">
      <dsp:nvSpPr>
        <dsp:cNvPr id="0" name=""/>
        <dsp:cNvSpPr/>
      </dsp:nvSpPr>
      <dsp:spPr>
        <a:xfrm>
          <a:off x="5824686" y="0"/>
          <a:ext cx="2708671" cy="4362085"/>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b="1" kern="1200" dirty="0">
              <a:solidFill>
                <a:srgbClr val="C00000"/>
              </a:solidFill>
            </a:rPr>
            <a:t>Construyendo la cadena de resultados</a:t>
          </a:r>
        </a:p>
      </dsp:txBody>
      <dsp:txXfrm>
        <a:off x="5824686" y="0"/>
        <a:ext cx="2708671" cy="1308625"/>
      </dsp:txXfrm>
    </dsp:sp>
    <dsp:sp modelId="{0EFD95B0-4DA1-4195-8F42-EB53B9EFD2A3}">
      <dsp:nvSpPr>
        <dsp:cNvPr id="0" name=""/>
        <dsp:cNvSpPr/>
      </dsp:nvSpPr>
      <dsp:spPr>
        <a:xfrm>
          <a:off x="6049246" y="1608293"/>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Efecto e indicador clave del cambio</a:t>
          </a:r>
        </a:p>
      </dsp:txBody>
      <dsp:txXfrm>
        <a:off x="6067858" y="1626905"/>
        <a:ext cx="2129713" cy="598238"/>
      </dsp:txXfrm>
    </dsp:sp>
    <dsp:sp modelId="{B45FD2FE-3CAF-4735-AF9D-FD87D7BA9F14}">
      <dsp:nvSpPr>
        <dsp:cNvPr id="0" name=""/>
        <dsp:cNvSpPr/>
      </dsp:nvSpPr>
      <dsp:spPr>
        <a:xfrm>
          <a:off x="6060839" y="2236522"/>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Productos y sus indicadores de calidad</a:t>
          </a:r>
        </a:p>
      </dsp:txBody>
      <dsp:txXfrm>
        <a:off x="6079451" y="2255134"/>
        <a:ext cx="2129713" cy="598238"/>
      </dsp:txXfrm>
    </dsp:sp>
    <dsp:sp modelId="{713817EF-98DA-4965-A572-2C26D3B92573}">
      <dsp:nvSpPr>
        <dsp:cNvPr id="0" name=""/>
        <dsp:cNvSpPr/>
      </dsp:nvSpPr>
      <dsp:spPr>
        <a:xfrm>
          <a:off x="6082421" y="2848561"/>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Actividades y acciones</a:t>
          </a:r>
        </a:p>
      </dsp:txBody>
      <dsp:txXfrm>
        <a:off x="6101033" y="2867173"/>
        <a:ext cx="2129713" cy="598238"/>
      </dsp:txXfrm>
    </dsp:sp>
    <dsp:sp modelId="{09A4AEB2-BD23-43F3-90B5-35F91347CC21}">
      <dsp:nvSpPr>
        <dsp:cNvPr id="0" name=""/>
        <dsp:cNvSpPr/>
      </dsp:nvSpPr>
      <dsp:spPr>
        <a:xfrm>
          <a:off x="6095553" y="3508411"/>
          <a:ext cx="2166937" cy="635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CL" sz="1400" kern="1200" dirty="0"/>
            <a:t>Presupuesto asociado</a:t>
          </a:r>
        </a:p>
      </dsp:txBody>
      <dsp:txXfrm>
        <a:off x="6114165" y="3527023"/>
        <a:ext cx="2129713" cy="598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FA0F3-2A8F-4844-9B4A-71233539434E}">
      <dsp:nvSpPr>
        <dsp:cNvPr id="0" name=""/>
        <dsp:cNvSpPr/>
      </dsp:nvSpPr>
      <dsp:spPr>
        <a:xfrm>
          <a:off x="2552" y="0"/>
          <a:ext cx="1642382" cy="1115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s-ES_tradnl" sz="500" kern="1200" dirty="0">
            <a:solidFill>
              <a:schemeClr val="tx1"/>
            </a:solidFill>
          </a:endParaRPr>
        </a:p>
        <a:p>
          <a:pPr marL="0" lvl="0" indent="0" algn="ctr" defTabSz="222250">
            <a:lnSpc>
              <a:spcPct val="90000"/>
            </a:lnSpc>
            <a:spcBef>
              <a:spcPct val="0"/>
            </a:spcBef>
            <a:spcAft>
              <a:spcPct val="35000"/>
            </a:spcAft>
            <a:buNone/>
          </a:pPr>
          <a:endParaRPr lang="es-ES_tradnl" sz="500" kern="1200" dirty="0">
            <a:solidFill>
              <a:schemeClr val="tx1"/>
            </a:solidFill>
          </a:endParaRPr>
        </a:p>
        <a:p>
          <a:pPr marL="0" lvl="0" indent="0" algn="ctr" defTabSz="222250">
            <a:lnSpc>
              <a:spcPct val="90000"/>
            </a:lnSpc>
            <a:spcBef>
              <a:spcPct val="0"/>
            </a:spcBef>
            <a:spcAft>
              <a:spcPct val="35000"/>
            </a:spcAft>
            <a:buNone/>
          </a:pPr>
          <a:endParaRPr lang="es-ES_tradnl" sz="1400" kern="1200" dirty="0">
            <a:solidFill>
              <a:schemeClr val="tx1"/>
            </a:solidFill>
          </a:endParaRPr>
        </a:p>
        <a:p>
          <a:pPr marL="0" lvl="0" indent="0" algn="ctr" defTabSz="222250">
            <a:lnSpc>
              <a:spcPct val="90000"/>
            </a:lnSpc>
            <a:spcBef>
              <a:spcPct val="0"/>
            </a:spcBef>
            <a:spcAft>
              <a:spcPct val="35000"/>
            </a:spcAft>
            <a:buNone/>
          </a:pPr>
          <a:endParaRPr lang="es-ES_tradnl" sz="1400" kern="1200" dirty="0">
            <a:solidFill>
              <a:schemeClr val="tx1"/>
            </a:solidFill>
          </a:endParaRPr>
        </a:p>
        <a:p>
          <a:pPr marL="0" lvl="0" indent="0" algn="ctr" defTabSz="222250">
            <a:lnSpc>
              <a:spcPct val="90000"/>
            </a:lnSpc>
            <a:spcBef>
              <a:spcPct val="0"/>
            </a:spcBef>
            <a:spcAft>
              <a:spcPct val="35000"/>
            </a:spcAft>
            <a:buNone/>
          </a:pPr>
          <a:r>
            <a:rPr lang="es-ES_tradnl" sz="1400" kern="1200" dirty="0">
              <a:solidFill>
                <a:schemeClr val="tx1"/>
              </a:solidFill>
              <a:latin typeface="Candara" panose="020E0502030303020204" pitchFamily="34" charset="0"/>
            </a:rPr>
            <a:t>Servicio de cuidado y sala cuna para hijos/dependientes para los y las trabajadores</a:t>
          </a:r>
          <a:endParaRPr lang="es-CL" sz="1400" kern="1200" dirty="0">
            <a:latin typeface="Candara" panose="020E0502030303020204" pitchFamily="34" charset="0"/>
          </a:endParaRPr>
        </a:p>
      </dsp:txBody>
      <dsp:txXfrm>
        <a:off x="2552" y="0"/>
        <a:ext cx="1642382" cy="334578"/>
      </dsp:txXfrm>
    </dsp:sp>
    <dsp:sp modelId="{4D329EA7-94DF-41DB-B2A5-C5AD9F170B4F}">
      <dsp:nvSpPr>
        <dsp:cNvPr id="0" name=""/>
        <dsp:cNvSpPr/>
      </dsp:nvSpPr>
      <dsp:spPr>
        <a:xfrm>
          <a:off x="1843073" y="0"/>
          <a:ext cx="1966982" cy="1115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CL" sz="1400" b="1" kern="1200" dirty="0">
            <a:solidFill>
              <a:srgbClr val="00B050"/>
            </a:solidFill>
            <a:latin typeface="Candara" panose="020E0502030303020204" pitchFamily="34" charset="0"/>
          </a:endParaRPr>
        </a:p>
        <a:p>
          <a:pPr marL="0" lvl="0" indent="0" algn="ctr" defTabSz="622300">
            <a:lnSpc>
              <a:spcPct val="90000"/>
            </a:lnSpc>
            <a:spcBef>
              <a:spcPct val="0"/>
            </a:spcBef>
            <a:spcAft>
              <a:spcPct val="35000"/>
            </a:spcAft>
            <a:buNone/>
          </a:pPr>
          <a:endParaRPr lang="es-CL" sz="1400" b="1" kern="1200" dirty="0">
            <a:solidFill>
              <a:srgbClr val="00B050"/>
            </a:solidFill>
            <a:latin typeface="Candara" panose="020E0502030303020204" pitchFamily="34" charset="0"/>
          </a:endParaRPr>
        </a:p>
        <a:p>
          <a:pPr marL="0" lvl="0" indent="0" algn="ctr" defTabSz="622300">
            <a:lnSpc>
              <a:spcPct val="90000"/>
            </a:lnSpc>
            <a:spcBef>
              <a:spcPct val="0"/>
            </a:spcBef>
            <a:spcAft>
              <a:spcPct val="35000"/>
            </a:spcAft>
            <a:buNone/>
          </a:pPr>
          <a:endParaRPr lang="es-ES_tradnl" sz="1400" kern="1200" dirty="0">
            <a:solidFill>
              <a:schemeClr val="tx1"/>
            </a:solidFill>
            <a:latin typeface="Candara" panose="020E0502030303020204" pitchFamily="34" charset="0"/>
          </a:endParaRPr>
        </a:p>
        <a:p>
          <a:pPr marL="0" lvl="0" indent="0" algn="ctr" defTabSz="622300">
            <a:lnSpc>
              <a:spcPct val="90000"/>
            </a:lnSpc>
            <a:spcBef>
              <a:spcPct val="0"/>
            </a:spcBef>
            <a:spcAft>
              <a:spcPct val="35000"/>
            </a:spcAft>
            <a:buNone/>
          </a:pPr>
          <a:r>
            <a:rPr lang="es-ES_tradnl" sz="1400" kern="1200" dirty="0">
              <a:solidFill>
                <a:schemeClr val="tx1"/>
              </a:solidFill>
              <a:latin typeface="Candara" panose="020E0502030303020204" pitchFamily="34" charset="0"/>
            </a:rPr>
            <a:t>Programas de capacitación para mujeres en habilidades blandas para insertarse en el mercado laboral</a:t>
          </a:r>
          <a:endParaRPr lang="es-CL" sz="1400" kern="1200" dirty="0">
            <a:latin typeface="Candara" panose="020E0502030303020204" pitchFamily="34" charset="0"/>
          </a:endParaRPr>
        </a:p>
      </dsp:txBody>
      <dsp:txXfrm>
        <a:off x="1843073" y="0"/>
        <a:ext cx="1966982" cy="334578"/>
      </dsp:txXfrm>
    </dsp:sp>
    <dsp:sp modelId="{FA594F6E-9070-49FC-814C-7A1719C58F17}">
      <dsp:nvSpPr>
        <dsp:cNvPr id="0" name=""/>
        <dsp:cNvSpPr/>
      </dsp:nvSpPr>
      <dsp:spPr>
        <a:xfrm>
          <a:off x="4126455" y="0"/>
          <a:ext cx="1973296" cy="1115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s-ES_tradnl" sz="500" kern="1200" dirty="0"/>
        </a:p>
        <a:p>
          <a:pPr marL="0" lvl="0" indent="0" algn="ctr" defTabSz="222250">
            <a:lnSpc>
              <a:spcPct val="90000"/>
            </a:lnSpc>
            <a:spcBef>
              <a:spcPct val="0"/>
            </a:spcBef>
            <a:spcAft>
              <a:spcPct val="35000"/>
            </a:spcAft>
            <a:buNone/>
          </a:pPr>
          <a:endParaRPr lang="es-ES_tradnl" sz="500" kern="1200" dirty="0"/>
        </a:p>
        <a:p>
          <a:pPr marL="0" lvl="0" indent="0" algn="ctr" defTabSz="222250">
            <a:lnSpc>
              <a:spcPct val="90000"/>
            </a:lnSpc>
            <a:spcBef>
              <a:spcPct val="0"/>
            </a:spcBef>
            <a:spcAft>
              <a:spcPct val="35000"/>
            </a:spcAft>
            <a:buNone/>
          </a:pPr>
          <a:endParaRPr lang="es-ES_tradnl" sz="1400" kern="1200" dirty="0">
            <a:latin typeface="Candara" panose="020E0502030303020204" pitchFamily="34" charset="0"/>
          </a:endParaRPr>
        </a:p>
        <a:p>
          <a:pPr marL="0" lvl="0" indent="0" algn="ctr" defTabSz="222250">
            <a:lnSpc>
              <a:spcPct val="90000"/>
            </a:lnSpc>
            <a:spcBef>
              <a:spcPct val="0"/>
            </a:spcBef>
            <a:spcAft>
              <a:spcPct val="35000"/>
            </a:spcAft>
            <a:buNone/>
          </a:pPr>
          <a:endParaRPr lang="es-ES_tradnl" sz="1400" kern="1200" dirty="0">
            <a:latin typeface="Candara" panose="020E0502030303020204" pitchFamily="34" charset="0"/>
          </a:endParaRPr>
        </a:p>
        <a:p>
          <a:pPr marL="0" lvl="0" indent="0" algn="ctr" defTabSz="222250">
            <a:lnSpc>
              <a:spcPct val="90000"/>
            </a:lnSpc>
            <a:spcBef>
              <a:spcPct val="0"/>
            </a:spcBef>
            <a:spcAft>
              <a:spcPct val="35000"/>
            </a:spcAft>
            <a:buNone/>
          </a:pPr>
          <a:r>
            <a:rPr lang="es-ES_tradnl" sz="1400" kern="1200" dirty="0">
              <a:latin typeface="Candara" panose="020E0502030303020204" pitchFamily="34" charset="0"/>
            </a:rPr>
            <a:t>Estrategias para la promoción de cuotas para mujeres en empresas </a:t>
          </a:r>
          <a:endParaRPr lang="es-CL" sz="1400" kern="1200" dirty="0">
            <a:latin typeface="Candara" panose="020E0502030303020204" pitchFamily="34" charset="0"/>
          </a:endParaRPr>
        </a:p>
      </dsp:txBody>
      <dsp:txXfrm>
        <a:off x="4126455" y="0"/>
        <a:ext cx="1973296" cy="334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FA0F3-2A8F-4844-9B4A-71233539434E}">
      <dsp:nvSpPr>
        <dsp:cNvPr id="0" name=""/>
        <dsp:cNvSpPr/>
      </dsp:nvSpPr>
      <dsp:spPr>
        <a:xfrm>
          <a:off x="2552" y="0"/>
          <a:ext cx="1642382" cy="1115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s-ES_tradnl" sz="500" kern="1200" dirty="0">
            <a:solidFill>
              <a:schemeClr val="tx1"/>
            </a:solidFill>
          </a:endParaRPr>
        </a:p>
        <a:p>
          <a:pPr marL="0" lvl="0" indent="0" algn="ctr" defTabSz="222250">
            <a:lnSpc>
              <a:spcPct val="90000"/>
            </a:lnSpc>
            <a:spcBef>
              <a:spcPct val="0"/>
            </a:spcBef>
            <a:spcAft>
              <a:spcPct val="35000"/>
            </a:spcAft>
            <a:buNone/>
          </a:pPr>
          <a:endParaRPr lang="es-ES_tradnl" sz="500" kern="1200" dirty="0">
            <a:solidFill>
              <a:schemeClr val="tx1"/>
            </a:solidFill>
          </a:endParaRPr>
        </a:p>
        <a:p>
          <a:pPr marL="0" lvl="0" indent="0" algn="ctr" defTabSz="222250">
            <a:lnSpc>
              <a:spcPct val="90000"/>
            </a:lnSpc>
            <a:spcBef>
              <a:spcPct val="0"/>
            </a:spcBef>
            <a:spcAft>
              <a:spcPct val="35000"/>
            </a:spcAft>
            <a:buNone/>
          </a:pPr>
          <a:endParaRPr lang="es-ES_tradnl" sz="1400" kern="1200" dirty="0">
            <a:solidFill>
              <a:schemeClr val="tx1"/>
            </a:solidFill>
          </a:endParaRPr>
        </a:p>
        <a:p>
          <a:pPr marL="0" lvl="0" indent="0" algn="ctr" defTabSz="222250">
            <a:lnSpc>
              <a:spcPct val="90000"/>
            </a:lnSpc>
            <a:spcBef>
              <a:spcPct val="0"/>
            </a:spcBef>
            <a:spcAft>
              <a:spcPct val="35000"/>
            </a:spcAft>
            <a:buNone/>
          </a:pPr>
          <a:endParaRPr lang="es-ES_tradnl" sz="1400" kern="1200" dirty="0">
            <a:solidFill>
              <a:schemeClr val="tx1"/>
            </a:solidFill>
          </a:endParaRPr>
        </a:p>
        <a:p>
          <a:pPr marL="0" lvl="0" indent="0" algn="ctr" defTabSz="222250">
            <a:lnSpc>
              <a:spcPct val="90000"/>
            </a:lnSpc>
            <a:spcBef>
              <a:spcPct val="0"/>
            </a:spcBef>
            <a:spcAft>
              <a:spcPct val="35000"/>
            </a:spcAft>
            <a:buNone/>
          </a:pPr>
          <a:r>
            <a:rPr lang="es-ES_tradnl" sz="1400" kern="1200" dirty="0">
              <a:solidFill>
                <a:schemeClr val="tx1"/>
              </a:solidFill>
              <a:latin typeface="Candara" panose="020E0502030303020204" pitchFamily="34" charset="0"/>
            </a:rPr>
            <a:t>Servicio de cuidado y sala cuna para hijos/dependientes para los y las trabajadores</a:t>
          </a:r>
          <a:endParaRPr lang="es-CL" sz="1400" kern="1200" dirty="0">
            <a:latin typeface="Candara" panose="020E0502030303020204" pitchFamily="34" charset="0"/>
          </a:endParaRPr>
        </a:p>
      </dsp:txBody>
      <dsp:txXfrm>
        <a:off x="2552" y="0"/>
        <a:ext cx="1642382" cy="334578"/>
      </dsp:txXfrm>
    </dsp:sp>
    <dsp:sp modelId="{4D329EA7-94DF-41DB-B2A5-C5AD9F170B4F}">
      <dsp:nvSpPr>
        <dsp:cNvPr id="0" name=""/>
        <dsp:cNvSpPr/>
      </dsp:nvSpPr>
      <dsp:spPr>
        <a:xfrm>
          <a:off x="1843073" y="0"/>
          <a:ext cx="1966982" cy="1115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CL" sz="1400" b="1" kern="1200" dirty="0">
            <a:solidFill>
              <a:srgbClr val="00B050"/>
            </a:solidFill>
            <a:latin typeface="Candara" panose="020E0502030303020204" pitchFamily="34" charset="0"/>
          </a:endParaRPr>
        </a:p>
        <a:p>
          <a:pPr marL="0" lvl="0" indent="0" algn="ctr" defTabSz="622300">
            <a:lnSpc>
              <a:spcPct val="90000"/>
            </a:lnSpc>
            <a:spcBef>
              <a:spcPct val="0"/>
            </a:spcBef>
            <a:spcAft>
              <a:spcPct val="35000"/>
            </a:spcAft>
            <a:buNone/>
          </a:pPr>
          <a:endParaRPr lang="es-CL" sz="1400" b="1" kern="1200" dirty="0">
            <a:solidFill>
              <a:srgbClr val="00B050"/>
            </a:solidFill>
            <a:latin typeface="Candara" panose="020E0502030303020204" pitchFamily="34" charset="0"/>
          </a:endParaRPr>
        </a:p>
        <a:p>
          <a:pPr marL="0" lvl="0" indent="0" algn="ctr" defTabSz="622300">
            <a:lnSpc>
              <a:spcPct val="90000"/>
            </a:lnSpc>
            <a:spcBef>
              <a:spcPct val="0"/>
            </a:spcBef>
            <a:spcAft>
              <a:spcPct val="35000"/>
            </a:spcAft>
            <a:buNone/>
          </a:pPr>
          <a:endParaRPr lang="es-ES_tradnl" sz="1400" kern="1200" dirty="0">
            <a:solidFill>
              <a:schemeClr val="tx1"/>
            </a:solidFill>
            <a:latin typeface="Candara" panose="020E0502030303020204" pitchFamily="34" charset="0"/>
          </a:endParaRPr>
        </a:p>
        <a:p>
          <a:pPr marL="0" lvl="0" indent="0" algn="ctr" defTabSz="622300">
            <a:lnSpc>
              <a:spcPct val="90000"/>
            </a:lnSpc>
            <a:spcBef>
              <a:spcPct val="0"/>
            </a:spcBef>
            <a:spcAft>
              <a:spcPct val="35000"/>
            </a:spcAft>
            <a:buNone/>
          </a:pPr>
          <a:r>
            <a:rPr lang="es-ES_tradnl" sz="1400" kern="1200" dirty="0">
              <a:solidFill>
                <a:schemeClr val="tx1"/>
              </a:solidFill>
              <a:latin typeface="Candara" panose="020E0502030303020204" pitchFamily="34" charset="0"/>
            </a:rPr>
            <a:t>Programas de capacitación para mujeres en habilidades blandas para insertarse en el mercado laboral</a:t>
          </a:r>
          <a:endParaRPr lang="es-CL" sz="1400" kern="1200" dirty="0">
            <a:latin typeface="Candara" panose="020E0502030303020204" pitchFamily="34" charset="0"/>
          </a:endParaRPr>
        </a:p>
      </dsp:txBody>
      <dsp:txXfrm>
        <a:off x="1843073" y="0"/>
        <a:ext cx="1966982" cy="334578"/>
      </dsp:txXfrm>
    </dsp:sp>
    <dsp:sp modelId="{FA594F6E-9070-49FC-814C-7A1719C58F17}">
      <dsp:nvSpPr>
        <dsp:cNvPr id="0" name=""/>
        <dsp:cNvSpPr/>
      </dsp:nvSpPr>
      <dsp:spPr>
        <a:xfrm>
          <a:off x="4126455" y="0"/>
          <a:ext cx="1973296" cy="1115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s-ES_tradnl" sz="500" kern="1200" dirty="0"/>
        </a:p>
        <a:p>
          <a:pPr marL="0" lvl="0" indent="0" algn="ctr" defTabSz="222250">
            <a:lnSpc>
              <a:spcPct val="90000"/>
            </a:lnSpc>
            <a:spcBef>
              <a:spcPct val="0"/>
            </a:spcBef>
            <a:spcAft>
              <a:spcPct val="35000"/>
            </a:spcAft>
            <a:buNone/>
          </a:pPr>
          <a:endParaRPr lang="es-ES_tradnl" sz="500" kern="1200" dirty="0"/>
        </a:p>
        <a:p>
          <a:pPr marL="0" lvl="0" indent="0" algn="ctr" defTabSz="222250">
            <a:lnSpc>
              <a:spcPct val="90000"/>
            </a:lnSpc>
            <a:spcBef>
              <a:spcPct val="0"/>
            </a:spcBef>
            <a:spcAft>
              <a:spcPct val="35000"/>
            </a:spcAft>
            <a:buNone/>
          </a:pPr>
          <a:endParaRPr lang="es-ES_tradnl" sz="1400" kern="1200" dirty="0">
            <a:latin typeface="Candara" panose="020E0502030303020204" pitchFamily="34" charset="0"/>
          </a:endParaRPr>
        </a:p>
        <a:p>
          <a:pPr marL="0" lvl="0" indent="0" algn="ctr" defTabSz="222250">
            <a:lnSpc>
              <a:spcPct val="90000"/>
            </a:lnSpc>
            <a:spcBef>
              <a:spcPct val="0"/>
            </a:spcBef>
            <a:spcAft>
              <a:spcPct val="35000"/>
            </a:spcAft>
            <a:buNone/>
          </a:pPr>
          <a:endParaRPr lang="es-ES_tradnl" sz="1400" kern="1200" dirty="0">
            <a:latin typeface="Candara" panose="020E0502030303020204" pitchFamily="34" charset="0"/>
          </a:endParaRPr>
        </a:p>
        <a:p>
          <a:pPr marL="0" lvl="0" indent="0" algn="ctr" defTabSz="222250">
            <a:lnSpc>
              <a:spcPct val="90000"/>
            </a:lnSpc>
            <a:spcBef>
              <a:spcPct val="0"/>
            </a:spcBef>
            <a:spcAft>
              <a:spcPct val="35000"/>
            </a:spcAft>
            <a:buNone/>
          </a:pPr>
          <a:r>
            <a:rPr lang="es-ES_tradnl" sz="1400" kern="1200" dirty="0">
              <a:latin typeface="Candara" panose="020E0502030303020204" pitchFamily="34" charset="0"/>
            </a:rPr>
            <a:t>Estrategias para la promoción de cuotas para mujeres en empresas </a:t>
          </a:r>
          <a:endParaRPr lang="es-CL" sz="1400" kern="1200" dirty="0">
            <a:latin typeface="Candara" panose="020E0502030303020204" pitchFamily="34" charset="0"/>
          </a:endParaRPr>
        </a:p>
      </dsp:txBody>
      <dsp:txXfrm>
        <a:off x="4126455" y="0"/>
        <a:ext cx="1973296" cy="33457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pie de página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7D5B1C7A-BDA3-3242-B73A-EAE55C36E292}" type="slidenum">
              <a:rPr lang="es-ES_tradnl" smtClean="0"/>
              <a:t>‹Nº›</a:t>
            </a:fld>
            <a:endParaRPr lang="es-ES_tradnl"/>
          </a:p>
        </p:txBody>
      </p:sp>
    </p:spTree>
    <p:extLst>
      <p:ext uri="{BB962C8B-B14F-4D97-AF65-F5344CB8AC3E}">
        <p14:creationId xmlns:p14="http://schemas.microsoft.com/office/powerpoint/2010/main" val="1997700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431E746-7FEA-1F43-9511-CCDFBB84E097}" type="datetimeFigureOut">
              <a:rPr lang="es-ES_tradnl" smtClean="0"/>
              <a:t>11/10/2023</a:t>
            </a:fld>
            <a:endParaRPr lang="es-ES_tradnl"/>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A0FDA41-915E-E446-AE3D-88124F875539}" type="slidenum">
              <a:rPr lang="es-ES_tradnl" smtClean="0"/>
              <a:t>‹Nº›</a:t>
            </a:fld>
            <a:endParaRPr lang="es-ES_tradnl"/>
          </a:p>
        </p:txBody>
      </p:sp>
    </p:spTree>
    <p:extLst>
      <p:ext uri="{BB962C8B-B14F-4D97-AF65-F5344CB8AC3E}">
        <p14:creationId xmlns:p14="http://schemas.microsoft.com/office/powerpoint/2010/main" val="134891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La imagen de fondo se puede reemplazar por una ad-hoc al tema de la presentación.</a:t>
            </a:r>
            <a:endParaRPr dirty="0"/>
          </a:p>
        </p:txBody>
      </p:sp>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368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10</a:t>
            </a:fld>
            <a:endParaRPr lang="es-ES_tradnl"/>
          </a:p>
        </p:txBody>
      </p:sp>
    </p:spTree>
    <p:extLst>
      <p:ext uri="{BB962C8B-B14F-4D97-AF65-F5344CB8AC3E}">
        <p14:creationId xmlns:p14="http://schemas.microsoft.com/office/powerpoint/2010/main" val="355265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CL" sz="1200" spc="300" dirty="0">
                <a:solidFill>
                  <a:srgbClr val="005FAB"/>
                </a:solidFill>
                <a:latin typeface="Candara" panose="020E0502030303020204" pitchFamily="34" charset="0"/>
              </a:rPr>
              <a:t>Debe ser formulado en </a:t>
            </a:r>
            <a:r>
              <a:rPr lang="es-CL" sz="1200" b="1" spc="300" dirty="0">
                <a:solidFill>
                  <a:srgbClr val="005FAB"/>
                </a:solidFill>
                <a:latin typeface="Candara" panose="020E0502030303020204" pitchFamily="34" charset="0"/>
              </a:rPr>
              <a:t>pocas palabras </a:t>
            </a:r>
            <a:r>
              <a:rPr lang="es-CL" sz="1200" spc="300" dirty="0">
                <a:solidFill>
                  <a:srgbClr val="005FAB"/>
                </a:solidFill>
                <a:latin typeface="Candara" panose="020E0502030303020204" pitchFamily="34" charset="0"/>
              </a:rPr>
              <a:t>(si debemos explicarlo, lo más probable es que no lo tengamos claro)</a:t>
            </a:r>
          </a:p>
          <a:p>
            <a:pPr marL="171450" indent="-171450">
              <a:buFontTx/>
              <a:buChar cha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11</a:t>
            </a:fld>
            <a:endParaRPr lang="es-ES_tradnl"/>
          </a:p>
        </p:txBody>
      </p:sp>
    </p:spTree>
    <p:extLst>
      <p:ext uri="{BB962C8B-B14F-4D97-AF65-F5344CB8AC3E}">
        <p14:creationId xmlns:p14="http://schemas.microsoft.com/office/powerpoint/2010/main" val="16600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spc="300" dirty="0">
                <a:solidFill>
                  <a:srgbClr val="005FAB"/>
                </a:solidFill>
                <a:latin typeface="Candara" panose="020E0502030303020204" pitchFamily="34" charset="0"/>
              </a:rPr>
              <a:t>Por ejemplo:</a:t>
            </a:r>
          </a:p>
          <a:p>
            <a:pPr marL="457200" indent="-457200">
              <a:buFont typeface="+mj-lt"/>
              <a:buAutoNum type="arabicPeriod"/>
            </a:pPr>
            <a:r>
              <a:rPr lang="es-CL" sz="1200" spc="300" dirty="0">
                <a:solidFill>
                  <a:srgbClr val="005FAB"/>
                </a:solidFill>
                <a:latin typeface="Candara" panose="020E0502030303020204" pitchFamily="34" charset="0"/>
              </a:rPr>
              <a:t>“minorías y grupos marginados no tienen derecho al voto” </a:t>
            </a:r>
          </a:p>
          <a:p>
            <a:pPr marL="457200" indent="-457200">
              <a:buFont typeface="+mj-lt"/>
              <a:buAutoNum type="arabicPeriod"/>
            </a:pPr>
            <a:r>
              <a:rPr lang="es-CL" sz="1200" spc="300" dirty="0">
                <a:solidFill>
                  <a:srgbClr val="005FAB"/>
                </a:solidFill>
                <a:latin typeface="Candara" panose="020E0502030303020204" pitchFamily="34" charset="0"/>
              </a:rPr>
              <a:t>“minorías y otros grupos marginados no participan en las elecciones” </a:t>
            </a:r>
          </a:p>
          <a:p>
            <a:pPr marL="457200" indent="-457200">
              <a:buFont typeface="+mj-lt"/>
              <a:buAutoNum type="arabicPeriod"/>
            </a:pPr>
            <a:r>
              <a:rPr lang="es-CL" sz="1200" spc="300" dirty="0">
                <a:solidFill>
                  <a:srgbClr val="005FAB"/>
                </a:solidFill>
                <a:latin typeface="Candara" panose="020E0502030303020204" pitchFamily="34" charset="0"/>
              </a:rPr>
              <a:t> “bajos niveles de participación de las minorías en las elecciones”</a:t>
            </a:r>
          </a:p>
          <a:p>
            <a:endParaRPr lang="es-CL" sz="1200" dirty="0"/>
          </a:p>
          <a:p>
            <a:endParaRPr lang="es-CL" sz="1200" dirty="0"/>
          </a:p>
          <a:p>
            <a:r>
              <a:rPr lang="es-CL" sz="1200" dirty="0"/>
              <a:t>(a) es un ejemplo de formulación del problema en términos de lo que falta—en este caso, el derecho a votar. El peligro de este enfoque es que puede llevar a pensar a las partes interesadas que una solución es actualizar las leyes para extender el derecho al voto de estos grupos. Sin embargo, si el objetivo era, en realidad, incrementar el voto de las minorías y otros grupos marginados, cambiar las leyes será solo un componente de la solución. De hecho, cambiar las leyes puede no resultar en un voto de las minorías y otros grupos marginados si hay factores culturales, económicos o de otro tipo que les impide participar. </a:t>
            </a:r>
          </a:p>
          <a:p>
            <a:endParaRPr lang="es-CL" sz="1200" dirty="0"/>
          </a:p>
          <a:p>
            <a:r>
              <a:rPr lang="es-CL" sz="1200" dirty="0"/>
              <a:t>El segundo y tercer ejemplo (b) y (c) serían una mejor forma de formular el problema en la medida que puede llevar a las partes interesadas a analizar </a:t>
            </a:r>
            <a:r>
              <a:rPr lang="es-CL" sz="1200" b="1" dirty="0"/>
              <a:t>todos los factores </a:t>
            </a:r>
            <a:r>
              <a:rPr lang="es-CL" sz="1200" dirty="0"/>
              <a:t>que hacen que estos grupos no participan o no voten. </a:t>
            </a:r>
          </a:p>
          <a:p>
            <a:r>
              <a:rPr lang="es-CL" sz="1200" b="1" dirty="0"/>
              <a:t>En resumen, el problema debería ser formulado de tal forma que facilite un análisis profundo y amplio, y no desvíe la atención hacia un tema en particular.</a:t>
            </a:r>
          </a:p>
          <a:p>
            <a:endParaRPr lang="es-CL" dirty="0"/>
          </a:p>
        </p:txBody>
      </p:sp>
      <p:sp>
        <p:nvSpPr>
          <p:cNvPr id="4" name="Marcador de número de diapositiva 3"/>
          <p:cNvSpPr>
            <a:spLocks noGrp="1"/>
          </p:cNvSpPr>
          <p:nvPr>
            <p:ph type="sldNum" sz="quarter" idx="5"/>
          </p:nvPr>
        </p:nvSpPr>
        <p:spPr/>
        <p:txBody>
          <a:bodyPr/>
          <a:lstStyle/>
          <a:p>
            <a:fld id="{CA0FDA41-915E-E446-AE3D-88124F875539}" type="slidenum">
              <a:rPr lang="es-ES_tradnl" smtClean="0"/>
              <a:t>12</a:t>
            </a:fld>
            <a:endParaRPr lang="es-ES_tradnl"/>
          </a:p>
        </p:txBody>
      </p:sp>
    </p:spTree>
    <p:extLst>
      <p:ext uri="{BB962C8B-B14F-4D97-AF65-F5344CB8AC3E}">
        <p14:creationId xmlns:p14="http://schemas.microsoft.com/office/powerpoint/2010/main" val="113369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a:p>
            <a:endParaRPr lang="es-CL" sz="1200" dirty="0"/>
          </a:p>
          <a:p>
            <a:r>
              <a:rPr lang="es-CL" sz="1200" dirty="0"/>
              <a:t>(a) es un ejemplo de formulación del problema en términos de lo que falta—en este caso, el derecho a votar. El peligro de este enfoque es que puede llevar a pensar a las partes interesadas que una solución es actualizar las leyes para extender el derecho al voto de estos grupos. Sin embargo, si el objetivo era, en realidad, incrementar el voto de las minorías y otros grupos marginados, cambiar las leyes será solo un componente de la solución. De hecho, cambiar las leyes puede no resultar en un voto de las minorías y otros grupos marginados si hay factores culturales, económicos o de otro tipo que les impide participar. </a:t>
            </a:r>
          </a:p>
          <a:p>
            <a:endParaRPr lang="es-CL" sz="1200" dirty="0"/>
          </a:p>
          <a:p>
            <a:r>
              <a:rPr lang="es-CL" sz="1200" dirty="0"/>
              <a:t>El segundo y tercer ejemplo (b) y (c) serían una mejor forma de formular el problema en la medida que puede llevar a las partes interesadas a analizar </a:t>
            </a:r>
            <a:r>
              <a:rPr lang="es-CL" sz="1200" b="1" dirty="0"/>
              <a:t>todos los factores </a:t>
            </a:r>
            <a:r>
              <a:rPr lang="es-CL" sz="1200" dirty="0"/>
              <a:t>que hacen que estos grupos no participan o no voten. </a:t>
            </a:r>
          </a:p>
          <a:p>
            <a:r>
              <a:rPr lang="es-CL" sz="1200" b="1" dirty="0"/>
              <a:t>En resumen, el problema debería ser formulado de tal forma que facilite un análisis profundo y amplio, y no desvíe la atención hacia un tema en particular.</a:t>
            </a:r>
          </a:p>
          <a:p>
            <a:endParaRPr lang="es-CL" dirty="0"/>
          </a:p>
        </p:txBody>
      </p:sp>
      <p:sp>
        <p:nvSpPr>
          <p:cNvPr id="4" name="Marcador de número de diapositiva 3"/>
          <p:cNvSpPr>
            <a:spLocks noGrp="1"/>
          </p:cNvSpPr>
          <p:nvPr>
            <p:ph type="sldNum" sz="quarter" idx="5"/>
          </p:nvPr>
        </p:nvSpPr>
        <p:spPr/>
        <p:txBody>
          <a:bodyPr/>
          <a:lstStyle/>
          <a:p>
            <a:fld id="{CA0FDA41-915E-E446-AE3D-88124F875539}" type="slidenum">
              <a:rPr lang="es-ES_tradnl" smtClean="0"/>
              <a:t>13</a:t>
            </a:fld>
            <a:endParaRPr lang="es-ES_tradnl"/>
          </a:p>
        </p:txBody>
      </p:sp>
    </p:spTree>
    <p:extLst>
      <p:ext uri="{BB962C8B-B14F-4D97-AF65-F5344CB8AC3E}">
        <p14:creationId xmlns:p14="http://schemas.microsoft.com/office/powerpoint/2010/main" val="62426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solidFill>
                  <a:srgbClr val="7030A0"/>
                </a:solidFill>
                <a:latin typeface="Candara" panose="020E0502030303020204" pitchFamily="34" charset="0"/>
              </a:rPr>
              <a:t>Información sobre cómo el problema afecta de manera diferenciada a hombres y mujeres</a:t>
            </a:r>
            <a:r>
              <a:rPr lang="es-CL" sz="1200" dirty="0">
                <a:solidFill>
                  <a:srgbClr val="7030A0"/>
                </a:solidFill>
                <a:latin typeface="Candara" panose="020E0502030303020204" pitchFamily="34" charset="0"/>
              </a:rPr>
              <a:t>, implicaciones de la solución propuesta en hombres y mujeres, impacto de la intervención en las relaciones de poder y la igualdad de género</a:t>
            </a:r>
            <a:endParaRPr lang="es-ES_tradnl" dirty="0"/>
          </a:p>
          <a:p>
            <a:r>
              <a:rPr lang="es-ES_tradnl" dirty="0"/>
              <a:t>Implica un trabajo de escritorio y también un trabajo de discusión entre los actores</a:t>
            </a:r>
          </a:p>
          <a:p>
            <a:r>
              <a:rPr lang="es-ES_tradnl" dirty="0"/>
              <a:t>Cuanto más rico es el análisis, más claridad vamos a tener para definir el problema, los afectados, las causas…</a:t>
            </a:r>
          </a:p>
          <a:p>
            <a:r>
              <a:rPr lang="es-ES_tradnl" dirty="0"/>
              <a:t>Este trabajo se puede encargar a alguien para que recoja la información, si es que no la tienen, y después se debiera poner en común y validar y ajustar por los actores afectados</a:t>
            </a:r>
          </a:p>
          <a:p>
            <a:r>
              <a:rPr lang="es-ES_tradnl" dirty="0"/>
              <a:t>Hay toda una serie de consideraciones que debiéramos tener sobre los datos, tanto </a:t>
            </a:r>
            <a:r>
              <a:rPr lang="es-ES_tradnl" dirty="0" err="1"/>
              <a:t>cuali</a:t>
            </a:r>
            <a:r>
              <a:rPr lang="es-ES_tradnl" dirty="0"/>
              <a:t> como </a:t>
            </a:r>
            <a:r>
              <a:rPr lang="es-ES_tradnl" dirty="0" err="1"/>
              <a:t>cuanti</a:t>
            </a:r>
            <a:r>
              <a:rPr lang="es-ES_tradnl" dirty="0"/>
              <a:t>, para garantizar que la información es atingente al problema… apoyo!</a:t>
            </a:r>
          </a:p>
          <a:p>
            <a:endParaRPr lang="es-ES_tradnl" dirty="0"/>
          </a:p>
          <a:p>
            <a:r>
              <a:rPr lang="es-ES_tradnl" dirty="0"/>
              <a:t>Qu</a:t>
            </a:r>
            <a:r>
              <a:rPr lang="es-ES" dirty="0"/>
              <a:t>é debemos considerar sobre los</a:t>
            </a:r>
            <a:r>
              <a:rPr lang="es-ES" baseline="0" dirty="0"/>
              <a:t> datos cuantitativos:</a:t>
            </a:r>
          </a:p>
          <a:p>
            <a:r>
              <a:rPr lang="es-ES" baseline="0" dirty="0" err="1"/>
              <a:t>Accuracy</a:t>
            </a:r>
            <a:r>
              <a:rPr lang="es-ES" baseline="0" dirty="0"/>
              <a:t>: precisión con que la información describe el fenómeno que queremos medir</a:t>
            </a:r>
          </a:p>
          <a:p>
            <a:r>
              <a:rPr lang="es-ES" baseline="0" dirty="0"/>
              <a:t>Comparabilidad: en qué medida se puede comparar con otra información</a:t>
            </a:r>
          </a:p>
          <a:p>
            <a:r>
              <a:rPr lang="es-ES" baseline="0" dirty="0" err="1"/>
              <a:t>Completeness</a:t>
            </a:r>
            <a:r>
              <a:rPr lang="es-ES" baseline="0" dirty="0"/>
              <a:t>: en qué medida representa a todo el grupo objetivo</a:t>
            </a:r>
          </a:p>
          <a:p>
            <a:r>
              <a:rPr lang="es-ES" baseline="0" dirty="0" err="1"/>
              <a:t>Timeliness</a:t>
            </a:r>
            <a:r>
              <a:rPr lang="es-ES" baseline="0" dirty="0"/>
              <a:t>: el tiempo entre la recogida de datos y su disponibilidad</a:t>
            </a:r>
          </a:p>
          <a:p>
            <a:r>
              <a:rPr lang="es-ES" baseline="0" dirty="0"/>
              <a:t>Desagregación: en qué medida se puede desagregar en subgrupos por edad, sexo</a:t>
            </a:r>
            <a:r>
              <a:rPr lang="is-IS" baseline="0" dirty="0"/>
              <a:t>…</a:t>
            </a:r>
          </a:p>
          <a:p>
            <a:endParaRPr lang="is-IS" baseline="0" dirty="0"/>
          </a:p>
          <a:p>
            <a:r>
              <a:rPr lang="is-IS" baseline="0" dirty="0"/>
              <a:t>Consideraciones para la informaci</a:t>
            </a:r>
            <a:r>
              <a:rPr lang="es-ES" baseline="0" dirty="0" err="1"/>
              <a:t>ón</a:t>
            </a:r>
            <a:r>
              <a:rPr lang="es-ES" baseline="0" dirty="0"/>
              <a:t> </a:t>
            </a:r>
            <a:r>
              <a:rPr lang="es-ES" baseline="0" dirty="0" err="1"/>
              <a:t>cualitiativa</a:t>
            </a:r>
            <a:r>
              <a:rPr lang="es-ES" baseline="0" dirty="0"/>
              <a:t>:</a:t>
            </a:r>
          </a:p>
          <a:p>
            <a:pPr marL="171450" indent="-171450">
              <a:buFontTx/>
              <a:buChar char="-"/>
            </a:pPr>
            <a:r>
              <a:rPr lang="es-ES" baseline="0" dirty="0"/>
              <a:t>Es objetiva (se han considerado y explicitado posibles sesgos)</a:t>
            </a:r>
          </a:p>
          <a:p>
            <a:pPr marL="171450" indent="-171450">
              <a:buFontTx/>
              <a:buChar char="-"/>
            </a:pPr>
            <a:r>
              <a:rPr lang="es-ES" baseline="0" dirty="0"/>
              <a:t>Es generalizable</a:t>
            </a:r>
          </a:p>
          <a:p>
            <a:pPr marL="171450" indent="-171450">
              <a:buFontTx/>
              <a:buChar char="-"/>
            </a:pPr>
            <a:r>
              <a:rPr lang="es-ES" baseline="0" dirty="0"/>
              <a:t>Se ha triangulado con métodos cualitativos</a:t>
            </a:r>
          </a:p>
          <a:p>
            <a:pPr marL="171450" indent="-171450">
              <a:buFontTx/>
              <a:buChar char="-"/>
            </a:pPr>
            <a:r>
              <a:rPr lang="es-ES" baseline="0" dirty="0"/>
              <a:t>Se ha hecho con una muestra válida</a:t>
            </a:r>
          </a:p>
          <a:p>
            <a:pPr marL="171450" indent="-171450">
              <a:buFontTx/>
              <a:buChar char="-"/>
            </a:pPr>
            <a:r>
              <a:rPr lang="es-ES" baseline="0" dirty="0"/>
              <a:t>Han sido rigurosos los procesos de recogida de información en terreno, la codificación y el análisis de patrones?</a:t>
            </a:r>
          </a:p>
          <a:p>
            <a:pPr marL="171450" indent="-171450">
              <a:buFontTx/>
              <a:buChar cha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14</a:t>
            </a:fld>
            <a:endParaRPr lang="es-ES_tradnl"/>
          </a:p>
        </p:txBody>
      </p:sp>
    </p:spTree>
    <p:extLst>
      <p:ext uri="{BB962C8B-B14F-4D97-AF65-F5344CB8AC3E}">
        <p14:creationId xmlns:p14="http://schemas.microsoft.com/office/powerpoint/2010/main" val="180120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No se pide, solo a efectos de mostrar un ejemplo de cómo pensar el problema</a:t>
            </a:r>
          </a:p>
        </p:txBody>
      </p:sp>
      <p:sp>
        <p:nvSpPr>
          <p:cNvPr id="4" name="Marcador de número de diapositiva 3"/>
          <p:cNvSpPr>
            <a:spLocks noGrp="1"/>
          </p:cNvSpPr>
          <p:nvPr>
            <p:ph type="sldNum" sz="quarter" idx="5"/>
          </p:nvPr>
        </p:nvSpPr>
        <p:spPr/>
        <p:txBody>
          <a:bodyPr/>
          <a:lstStyle/>
          <a:p>
            <a:fld id="{CA0FDA41-915E-E446-AE3D-88124F875539}" type="slidenum">
              <a:rPr lang="es-ES_tradnl" smtClean="0"/>
              <a:t>15</a:t>
            </a:fld>
            <a:endParaRPr lang="es-ES_tradnl"/>
          </a:p>
        </p:txBody>
      </p:sp>
    </p:spTree>
    <p:extLst>
      <p:ext uri="{BB962C8B-B14F-4D97-AF65-F5344CB8AC3E}">
        <p14:creationId xmlns:p14="http://schemas.microsoft.com/office/powerpoint/2010/main" val="161361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16</a:t>
            </a:fld>
            <a:endParaRPr lang="es-ES_tradnl"/>
          </a:p>
        </p:txBody>
      </p:sp>
    </p:spTree>
    <p:extLst>
      <p:ext uri="{BB962C8B-B14F-4D97-AF65-F5344CB8AC3E}">
        <p14:creationId xmlns:p14="http://schemas.microsoft.com/office/powerpoint/2010/main" val="4140788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ES" sz="2400"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17</a:t>
            </a:fld>
            <a:endParaRPr lang="es-ES_tradnl"/>
          </a:p>
        </p:txBody>
      </p:sp>
    </p:spTree>
    <p:extLst>
      <p:ext uri="{BB962C8B-B14F-4D97-AF65-F5344CB8AC3E}">
        <p14:creationId xmlns:p14="http://schemas.microsoft.com/office/powerpoint/2010/main" val="264428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ES" sz="2400"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18</a:t>
            </a:fld>
            <a:endParaRPr lang="es-ES_tradnl"/>
          </a:p>
        </p:txBody>
      </p:sp>
    </p:spTree>
    <p:extLst>
      <p:ext uri="{BB962C8B-B14F-4D97-AF65-F5344CB8AC3E}">
        <p14:creationId xmlns:p14="http://schemas.microsoft.com/office/powerpoint/2010/main" val="1058401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ES" sz="2400"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19</a:t>
            </a:fld>
            <a:endParaRPr lang="es-ES_tradnl"/>
          </a:p>
        </p:txBody>
      </p:sp>
    </p:spTree>
    <p:extLst>
      <p:ext uri="{BB962C8B-B14F-4D97-AF65-F5344CB8AC3E}">
        <p14:creationId xmlns:p14="http://schemas.microsoft.com/office/powerpoint/2010/main" val="137881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ES" sz="2400"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20</a:t>
            </a:fld>
            <a:endParaRPr lang="es-ES_tradnl"/>
          </a:p>
        </p:txBody>
      </p:sp>
    </p:spTree>
    <p:extLst>
      <p:ext uri="{BB962C8B-B14F-4D97-AF65-F5344CB8AC3E}">
        <p14:creationId xmlns:p14="http://schemas.microsoft.com/office/powerpoint/2010/main" val="3178272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ES" sz="2400"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21</a:t>
            </a:fld>
            <a:endParaRPr lang="es-ES_tradnl"/>
          </a:p>
        </p:txBody>
      </p:sp>
    </p:spTree>
    <p:extLst>
      <p:ext uri="{BB962C8B-B14F-4D97-AF65-F5344CB8AC3E}">
        <p14:creationId xmlns:p14="http://schemas.microsoft.com/office/powerpoint/2010/main" val="3928112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ES" sz="2400"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22</a:t>
            </a:fld>
            <a:endParaRPr lang="es-ES_tradnl"/>
          </a:p>
        </p:txBody>
      </p:sp>
    </p:spTree>
    <p:extLst>
      <p:ext uri="{BB962C8B-B14F-4D97-AF65-F5344CB8AC3E}">
        <p14:creationId xmlns:p14="http://schemas.microsoft.com/office/powerpoint/2010/main" val="486304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23</a:t>
            </a:fld>
            <a:endParaRPr lang="es-ES_tradnl"/>
          </a:p>
        </p:txBody>
      </p:sp>
    </p:spTree>
    <p:extLst>
      <p:ext uri="{BB962C8B-B14F-4D97-AF65-F5344CB8AC3E}">
        <p14:creationId xmlns:p14="http://schemas.microsoft.com/office/powerpoint/2010/main" val="67953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24</a:t>
            </a:fld>
            <a:endParaRPr lang="es-ES_tradnl"/>
          </a:p>
        </p:txBody>
      </p:sp>
    </p:spTree>
    <p:extLst>
      <p:ext uri="{BB962C8B-B14F-4D97-AF65-F5344CB8AC3E}">
        <p14:creationId xmlns:p14="http://schemas.microsoft.com/office/powerpoint/2010/main" val="1547431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25</a:t>
            </a:fld>
            <a:endParaRPr lang="es-ES_tradnl"/>
          </a:p>
        </p:txBody>
      </p:sp>
    </p:spTree>
    <p:extLst>
      <p:ext uri="{BB962C8B-B14F-4D97-AF65-F5344CB8AC3E}">
        <p14:creationId xmlns:p14="http://schemas.microsoft.com/office/powerpoint/2010/main" val="2106593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dirty="0">
                <a:latin typeface="Candara" panose="020E0502030303020204" pitchFamily="34" charset="0"/>
              </a:rPr>
              <a:t>SPECIFIC</a:t>
            </a:r>
            <a:r>
              <a:rPr lang="en-US" sz="1200" dirty="0">
                <a:latin typeface="Candara" panose="020E0502030303020204" pitchFamily="34" charset="0"/>
              </a:rPr>
              <a:t>: </a:t>
            </a:r>
            <a:r>
              <a:rPr lang="en-US" sz="1200" dirty="0" err="1">
                <a:latin typeface="Candara" panose="020E0502030303020204" pitchFamily="34" charset="0"/>
              </a:rPr>
              <a:t>qu</a:t>
            </a:r>
            <a:r>
              <a:rPr lang="es-ES" sz="1200" dirty="0">
                <a:latin typeface="Candara" panose="020E0502030303020204" pitchFamily="34" charset="0"/>
              </a:rPr>
              <a:t>é tiene que cambiar (cantidad, calidad</a:t>
            </a:r>
            <a:r>
              <a:rPr lang="is-IS" sz="1200" dirty="0">
                <a:latin typeface="Candara" panose="020E0502030303020204" pitchFamily="34" charset="0"/>
              </a:rPr>
              <a:t>…) </a:t>
            </a:r>
            <a:r>
              <a:rPr lang="es-ES" sz="1200" dirty="0">
                <a:latin typeface="Candara" panose="020E0502030303020204" pitchFamily="34" charset="0"/>
              </a:rPr>
              <a:t>y quién?</a:t>
            </a:r>
            <a:endParaRPr lang="en-US" sz="1200" dirty="0">
              <a:latin typeface="Candara" panose="020E0502030303020204" pitchFamily="34" charset="0"/>
            </a:endParaRPr>
          </a:p>
          <a:p>
            <a:r>
              <a:rPr lang="en-US" sz="1200" b="1" dirty="0">
                <a:latin typeface="Candara" panose="020E0502030303020204" pitchFamily="34" charset="0"/>
              </a:rPr>
              <a:t>MEASURABLE</a:t>
            </a:r>
            <a:r>
              <a:rPr lang="en-US" sz="1200" dirty="0">
                <a:latin typeface="Candara" panose="020E0502030303020204" pitchFamily="34" charset="0"/>
              </a:rPr>
              <a:t>: c</a:t>
            </a:r>
            <a:r>
              <a:rPr lang="es-ES" sz="1200" dirty="0" err="1">
                <a:latin typeface="Candara" panose="020E0502030303020204" pitchFamily="34" charset="0"/>
              </a:rPr>
              <a:t>ómo</a:t>
            </a:r>
            <a:r>
              <a:rPr lang="es-ES" sz="1200" dirty="0">
                <a:latin typeface="Candara" panose="020E0502030303020204" pitchFamily="34" charset="0"/>
              </a:rPr>
              <a:t> se puede medir?</a:t>
            </a:r>
            <a:r>
              <a:rPr lang="en-US" sz="1200" dirty="0">
                <a:latin typeface="Candara" panose="020E0502030303020204" pitchFamily="34" charset="0"/>
              </a:rPr>
              <a:t> </a:t>
            </a:r>
          </a:p>
          <a:p>
            <a:r>
              <a:rPr lang="en-US" sz="1200" b="1" dirty="0">
                <a:latin typeface="Candara" panose="020E0502030303020204" pitchFamily="34" charset="0"/>
              </a:rPr>
              <a:t>ACHIEVABLE</a:t>
            </a:r>
            <a:r>
              <a:rPr lang="en-US" sz="1200" dirty="0">
                <a:latin typeface="Candara" panose="020E0502030303020204" pitchFamily="34" charset="0"/>
              </a:rPr>
              <a:t>: es </a:t>
            </a:r>
            <a:r>
              <a:rPr lang="en-US" sz="1200" dirty="0" err="1">
                <a:latin typeface="Candara" panose="020E0502030303020204" pitchFamily="34" charset="0"/>
              </a:rPr>
              <a:t>ambicioso</a:t>
            </a:r>
            <a:r>
              <a:rPr lang="en-US" sz="1200" dirty="0">
                <a:latin typeface="Candara" panose="020E0502030303020204" pitchFamily="34" charset="0"/>
              </a:rPr>
              <a:t> </a:t>
            </a:r>
            <a:r>
              <a:rPr lang="en-US" sz="1200" dirty="0" err="1">
                <a:latin typeface="Candara" panose="020E0502030303020204" pitchFamily="34" charset="0"/>
              </a:rPr>
              <a:t>pero</a:t>
            </a:r>
            <a:r>
              <a:rPr lang="en-US" sz="1200" dirty="0">
                <a:latin typeface="Candara" panose="020E0502030303020204" pitchFamily="34" charset="0"/>
              </a:rPr>
              <a:t> </a:t>
            </a:r>
            <a:r>
              <a:rPr lang="en-US" sz="1200" dirty="0" err="1">
                <a:latin typeface="Candara" panose="020E0502030303020204" pitchFamily="34" charset="0"/>
              </a:rPr>
              <a:t>factible</a:t>
            </a:r>
            <a:r>
              <a:rPr lang="en-US" sz="1200" dirty="0">
                <a:latin typeface="Candara" panose="020E0502030303020204" pitchFamily="34" charset="0"/>
              </a:rPr>
              <a:t> (en </a:t>
            </a:r>
            <a:r>
              <a:rPr lang="en-US" sz="1200" dirty="0" err="1">
                <a:latin typeface="Candara" panose="020E0502030303020204" pitchFamily="34" charset="0"/>
              </a:rPr>
              <a:t>tiempo</a:t>
            </a:r>
            <a:r>
              <a:rPr lang="en-US" sz="1200" dirty="0">
                <a:latin typeface="Candara" panose="020E0502030303020204" pitchFamily="34" charset="0"/>
              </a:rPr>
              <a:t> y </a:t>
            </a:r>
            <a:r>
              <a:rPr lang="en-US" sz="1200" dirty="0" err="1">
                <a:latin typeface="Candara" panose="020E0502030303020204" pitchFamily="34" charset="0"/>
              </a:rPr>
              <a:t>recursos</a:t>
            </a:r>
            <a:r>
              <a:rPr lang="en-US" sz="1200" dirty="0">
                <a:latin typeface="Candara" panose="020E0502030303020204" pitchFamily="34" charset="0"/>
              </a:rPr>
              <a:t> </a:t>
            </a:r>
            <a:r>
              <a:rPr lang="en-US" sz="1200" dirty="0" err="1">
                <a:latin typeface="Candara" panose="020E0502030303020204" pitchFamily="34" charset="0"/>
              </a:rPr>
              <a:t>disponibles</a:t>
            </a:r>
            <a:r>
              <a:rPr lang="en-US" sz="1200" dirty="0">
                <a:latin typeface="Candara" panose="020E0502030303020204" pitchFamily="34" charset="0"/>
              </a:rPr>
              <a:t>) </a:t>
            </a:r>
          </a:p>
          <a:p>
            <a:r>
              <a:rPr lang="en-US" sz="1200" b="1" dirty="0">
                <a:latin typeface="Candara" panose="020E0502030303020204" pitchFamily="34" charset="0"/>
              </a:rPr>
              <a:t>RELEVANT</a:t>
            </a:r>
            <a:r>
              <a:rPr lang="en-US" sz="1200" dirty="0">
                <a:latin typeface="Candara" panose="020E0502030303020204" pitchFamily="34" charset="0"/>
              </a:rPr>
              <a:t> : </a:t>
            </a:r>
            <a:r>
              <a:rPr lang="en-US" sz="1200" dirty="0" err="1">
                <a:latin typeface="Candara" panose="020E0502030303020204" pitchFamily="34" charset="0"/>
              </a:rPr>
              <a:t>est</a:t>
            </a:r>
            <a:r>
              <a:rPr lang="es-ES" sz="1200" dirty="0">
                <a:latin typeface="Candara" panose="020E0502030303020204" pitchFamily="34" charset="0"/>
              </a:rPr>
              <a:t>á vinculado con las prioridades nacionales y en línea con normas y estándares internacionales</a:t>
            </a:r>
            <a:endParaRPr lang="en-US" sz="1200" dirty="0">
              <a:latin typeface="Candara" panose="020E0502030303020204" pitchFamily="34" charset="0"/>
            </a:endParaRPr>
          </a:p>
          <a:p>
            <a:r>
              <a:rPr lang="en-US" sz="1200" b="1" dirty="0">
                <a:latin typeface="Candara" panose="020E0502030303020204" pitchFamily="34" charset="0"/>
              </a:rPr>
              <a:t>TIME-BOUND</a:t>
            </a:r>
            <a:r>
              <a:rPr lang="en-US" sz="1200" dirty="0">
                <a:latin typeface="Candara" panose="020E0502030303020204" pitchFamily="34" charset="0"/>
              </a:rPr>
              <a:t>: cu</a:t>
            </a:r>
            <a:r>
              <a:rPr lang="es-ES" sz="1200" dirty="0" err="1">
                <a:latin typeface="Candara" panose="020E0502030303020204" pitchFamily="34" charset="0"/>
              </a:rPr>
              <a:t>ándo</a:t>
            </a:r>
            <a:r>
              <a:rPr lang="es-ES" sz="1200" dirty="0">
                <a:latin typeface="Candara" panose="020E0502030303020204" pitchFamily="34" charset="0"/>
              </a:rPr>
              <a:t> se va a lograr el cambio (año)</a:t>
            </a:r>
            <a:r>
              <a:rPr lang="en-US" sz="1200" dirty="0">
                <a:latin typeface="Candara" panose="020E0502030303020204" pitchFamily="34" charset="0"/>
              </a:rPr>
              <a:t> </a:t>
            </a:r>
          </a:p>
          <a:p>
            <a:endParaRPr lang="en-US" sz="1200" dirty="0">
              <a:latin typeface="Candara" panose="020E0502030303020204" pitchFamily="34" charset="0"/>
            </a:endParaRPr>
          </a:p>
          <a:p>
            <a:r>
              <a:rPr lang="en-US" sz="1200" b="1" dirty="0">
                <a:solidFill>
                  <a:srgbClr val="F14E36"/>
                </a:solidFill>
                <a:latin typeface="Candara" panose="020E0502030303020204" pitchFamily="34" charset="0"/>
              </a:rPr>
              <a:t>VÁLIDO: </a:t>
            </a:r>
            <a:r>
              <a:rPr lang="en-US" sz="1200" dirty="0" err="1">
                <a:solidFill>
                  <a:srgbClr val="F14E36"/>
                </a:solidFill>
                <a:latin typeface="Candara" panose="020E0502030303020204" pitchFamily="34" charset="0"/>
              </a:rPr>
              <a:t>medida</a:t>
            </a:r>
            <a:r>
              <a:rPr lang="en-US" sz="1200" dirty="0">
                <a:solidFill>
                  <a:srgbClr val="F14E36"/>
                </a:solidFill>
                <a:latin typeface="Candara" panose="020E0502030303020204" pitchFamily="34" charset="0"/>
              </a:rPr>
              <a:t> </a:t>
            </a:r>
            <a:r>
              <a:rPr lang="en-US" sz="1200" dirty="0" err="1">
                <a:solidFill>
                  <a:srgbClr val="F14E36"/>
                </a:solidFill>
                <a:latin typeface="Candara" panose="020E0502030303020204" pitchFamily="34" charset="0"/>
              </a:rPr>
              <a:t>precisa</a:t>
            </a:r>
            <a:r>
              <a:rPr lang="en-US" sz="1200" dirty="0">
                <a:solidFill>
                  <a:srgbClr val="F14E36"/>
                </a:solidFill>
                <a:latin typeface="Candara" panose="020E0502030303020204" pitchFamily="34" charset="0"/>
              </a:rPr>
              <a:t> del </a:t>
            </a:r>
            <a:r>
              <a:rPr lang="en-US" sz="1200" dirty="0" err="1">
                <a:solidFill>
                  <a:srgbClr val="F14E36"/>
                </a:solidFill>
                <a:latin typeface="Candara" panose="020E0502030303020204" pitchFamily="34" charset="0"/>
              </a:rPr>
              <a:t>resultado</a:t>
            </a:r>
            <a:r>
              <a:rPr lang="en-US" sz="1200" dirty="0">
                <a:solidFill>
                  <a:srgbClr val="F14E36"/>
                </a:solidFill>
                <a:latin typeface="Candara" panose="020E0502030303020204" pitchFamily="34" charset="0"/>
              </a:rPr>
              <a:t> y el </a:t>
            </a:r>
            <a:r>
              <a:rPr lang="en-US" sz="1200" dirty="0" err="1">
                <a:solidFill>
                  <a:srgbClr val="F14E36"/>
                </a:solidFill>
                <a:latin typeface="Candara" panose="020E0502030303020204" pitchFamily="34" charset="0"/>
              </a:rPr>
              <a:t>objetivo</a:t>
            </a:r>
            <a:r>
              <a:rPr lang="en-US" sz="1200" dirty="0">
                <a:solidFill>
                  <a:srgbClr val="F14E36"/>
                </a:solidFill>
                <a:latin typeface="Candara" panose="020E0502030303020204" pitchFamily="34" charset="0"/>
              </a:rPr>
              <a:t> </a:t>
            </a:r>
            <a:r>
              <a:rPr lang="en-US" sz="1200" dirty="0" err="1">
                <a:solidFill>
                  <a:srgbClr val="F14E36"/>
                </a:solidFill>
                <a:latin typeface="Candara" panose="020E0502030303020204" pitchFamily="34" charset="0"/>
              </a:rPr>
              <a:t>buscado</a:t>
            </a:r>
            <a:endParaRPr lang="en-US" sz="1200" dirty="0">
              <a:solidFill>
                <a:srgbClr val="F14E36"/>
              </a:solidFill>
              <a:latin typeface="Candara" panose="020E0502030303020204" pitchFamily="34" charset="0"/>
            </a:endParaRPr>
          </a:p>
          <a:p>
            <a:r>
              <a:rPr lang="en-US" sz="1200" b="1" dirty="0">
                <a:solidFill>
                  <a:srgbClr val="F14E36"/>
                </a:solidFill>
                <a:latin typeface="Candara" panose="020E0502030303020204" pitchFamily="34" charset="0"/>
              </a:rPr>
              <a:t>CONFIABLE: </a:t>
            </a:r>
            <a:r>
              <a:rPr lang="en-US" sz="1200" dirty="0">
                <a:solidFill>
                  <a:srgbClr val="F14E36"/>
                </a:solidFill>
                <a:latin typeface="Candara" panose="020E0502030303020204" pitchFamily="34" charset="0"/>
              </a:rPr>
              <a:t>genera </a:t>
            </a:r>
            <a:r>
              <a:rPr lang="en-US" sz="1200" dirty="0" err="1">
                <a:solidFill>
                  <a:srgbClr val="F14E36"/>
                </a:solidFill>
                <a:latin typeface="Candara" panose="020E0502030303020204" pitchFamily="34" charset="0"/>
              </a:rPr>
              <a:t>informaci</a:t>
            </a:r>
            <a:r>
              <a:rPr lang="es-ES" sz="1200" dirty="0" err="1">
                <a:solidFill>
                  <a:srgbClr val="F14E36"/>
                </a:solidFill>
                <a:latin typeface="Candara" panose="020E0502030303020204" pitchFamily="34" charset="0"/>
              </a:rPr>
              <a:t>ón</a:t>
            </a:r>
            <a:r>
              <a:rPr lang="es-ES" sz="1200" dirty="0">
                <a:solidFill>
                  <a:srgbClr val="F14E36"/>
                </a:solidFill>
                <a:latin typeface="Candara" panose="020E0502030303020204" pitchFamily="34" charset="0"/>
              </a:rPr>
              <a:t> objetiva independientemente de quién está midiendo </a:t>
            </a:r>
            <a:endParaRPr lang="en-US" sz="1200" dirty="0">
              <a:solidFill>
                <a:srgbClr val="F14E36"/>
              </a:solidFill>
              <a:latin typeface="Candara" panose="020E0502030303020204" pitchFamily="34" charset="0"/>
            </a:endParaRPr>
          </a:p>
          <a:p>
            <a:r>
              <a:rPr lang="es-ES" sz="1200" b="1" dirty="0">
                <a:solidFill>
                  <a:srgbClr val="F14E36"/>
                </a:solidFill>
                <a:latin typeface="Candara" panose="020E0502030303020204" pitchFamily="34" charset="0"/>
              </a:rPr>
              <a:t>PRECISO:</a:t>
            </a:r>
            <a:r>
              <a:rPr lang="es-ES" sz="1200" dirty="0">
                <a:solidFill>
                  <a:srgbClr val="F14E36"/>
                </a:solidFill>
                <a:latin typeface="Candara" panose="020E0502030303020204" pitchFamily="34" charset="0"/>
              </a:rPr>
              <a:t> claro, definiciones específicas que no faciliten la subjetividad</a:t>
            </a:r>
          </a:p>
          <a:p>
            <a:r>
              <a:rPr lang="es-ES" sz="1200" b="1" dirty="0">
                <a:solidFill>
                  <a:srgbClr val="F14E36"/>
                </a:solidFill>
                <a:latin typeface="Candara" panose="020E0502030303020204" pitchFamily="34" charset="0"/>
              </a:rPr>
              <a:t>MEDIBLE</a:t>
            </a:r>
            <a:r>
              <a:rPr lang="es-ES" sz="1200" dirty="0">
                <a:solidFill>
                  <a:srgbClr val="F14E36"/>
                </a:solidFill>
                <a:latin typeface="Candara" panose="020E0502030303020204" pitchFamily="34" charset="0"/>
              </a:rPr>
              <a:t>: posibilidad de recoger el dato de manera directa</a:t>
            </a:r>
          </a:p>
          <a:p>
            <a:r>
              <a:rPr lang="es-ES" sz="1200" b="1" dirty="0">
                <a:solidFill>
                  <a:srgbClr val="F14E36"/>
                </a:solidFill>
                <a:latin typeface="Candara" panose="020E0502030303020204" pitchFamily="34" charset="0"/>
              </a:rPr>
              <a:t>DISPONIBLE con periodicidad adecuada</a:t>
            </a:r>
            <a:r>
              <a:rPr lang="es-ES" sz="1200" dirty="0">
                <a:solidFill>
                  <a:srgbClr val="F14E36"/>
                </a:solidFill>
                <a:latin typeface="Candara" panose="020E0502030303020204" pitchFamily="34" charset="0"/>
              </a:rPr>
              <a:t>: recogida periódica</a:t>
            </a:r>
            <a:endParaRPr lang="en-US" sz="1200" dirty="0">
              <a:latin typeface="Candara" panose="020E0502030303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26</a:t>
            </a:fld>
            <a:endParaRPr lang="es-ES_tradnl"/>
          </a:p>
        </p:txBody>
      </p:sp>
    </p:spTree>
    <p:extLst>
      <p:ext uri="{BB962C8B-B14F-4D97-AF65-F5344CB8AC3E}">
        <p14:creationId xmlns:p14="http://schemas.microsoft.com/office/powerpoint/2010/main" val="3528365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27</a:t>
            </a:fld>
            <a:endParaRPr lang="es-ES_tradnl"/>
          </a:p>
        </p:txBody>
      </p:sp>
    </p:spTree>
    <p:extLst>
      <p:ext uri="{BB962C8B-B14F-4D97-AF65-F5344CB8AC3E}">
        <p14:creationId xmlns:p14="http://schemas.microsoft.com/office/powerpoint/2010/main" val="424798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28</a:t>
            </a:fld>
            <a:endParaRPr lang="es-ES_tradnl"/>
          </a:p>
        </p:txBody>
      </p:sp>
    </p:spTree>
    <p:extLst>
      <p:ext uri="{BB962C8B-B14F-4D97-AF65-F5344CB8AC3E}">
        <p14:creationId xmlns:p14="http://schemas.microsoft.com/office/powerpoint/2010/main" val="1351598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29</a:t>
            </a:fld>
            <a:endParaRPr lang="es-ES_tradnl"/>
          </a:p>
        </p:txBody>
      </p:sp>
    </p:spTree>
    <p:extLst>
      <p:ext uri="{BB962C8B-B14F-4D97-AF65-F5344CB8AC3E}">
        <p14:creationId xmlns:p14="http://schemas.microsoft.com/office/powerpoint/2010/main" val="269521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765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CA0FDA41-915E-E446-AE3D-88124F875539}" type="slidenum">
              <a:rPr lang="es-ES_tradnl" smtClean="0"/>
              <a:t>30</a:t>
            </a:fld>
            <a:endParaRPr lang="es-ES_tradnl"/>
          </a:p>
        </p:txBody>
      </p:sp>
    </p:spTree>
    <p:extLst>
      <p:ext uri="{BB962C8B-B14F-4D97-AF65-F5344CB8AC3E}">
        <p14:creationId xmlns:p14="http://schemas.microsoft.com/office/powerpoint/2010/main" val="2771031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La imagen de fondo se puede reemplazar por una ad-hoc al tema de la presentación.</a:t>
            </a:r>
            <a:endParaRPr dirty="0"/>
          </a:p>
        </p:txBody>
      </p:sp>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11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50000"/>
              </a:lnSpc>
            </a:pPr>
            <a:r>
              <a:rPr lang="es-CL" dirty="0"/>
              <a:t>Ampliar: identidad de género, orientación sexual…</a:t>
            </a:r>
          </a:p>
        </p:txBody>
      </p:sp>
      <p:sp>
        <p:nvSpPr>
          <p:cNvPr id="4" name="Marcador de número de diapositiva 3"/>
          <p:cNvSpPr>
            <a:spLocks noGrp="1"/>
          </p:cNvSpPr>
          <p:nvPr>
            <p:ph type="sldNum" sz="quarter" idx="5"/>
          </p:nvPr>
        </p:nvSpPr>
        <p:spPr/>
        <p:txBody>
          <a:bodyPr/>
          <a:lstStyle/>
          <a:p>
            <a:fld id="{CA0FDA41-915E-E446-AE3D-88124F875539}" type="slidenum">
              <a:rPr lang="es-ES_tradnl" smtClean="0"/>
              <a:t>5</a:t>
            </a:fld>
            <a:endParaRPr lang="es-ES_tradnl"/>
          </a:p>
        </p:txBody>
      </p:sp>
    </p:spTree>
    <p:extLst>
      <p:ext uri="{BB962C8B-B14F-4D97-AF65-F5344CB8AC3E}">
        <p14:creationId xmlns:p14="http://schemas.microsoft.com/office/powerpoint/2010/main" val="329017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br>
              <a:rPr lang="es-ES" sz="1200" b="1" dirty="0">
                <a:latin typeface="Candara" panose="020E0502030303020204" pitchFamily="34" charset="0"/>
              </a:rPr>
            </a:br>
            <a:r>
              <a:rPr lang="es-ES" sz="1200" dirty="0">
                <a:latin typeface="Candara" panose="020E0502030303020204" pitchFamily="34" charset="0"/>
              </a:rPr>
              <a:t>Las mujeres representan más de la mitad de la pobla­ción mundial, pero sufren múltiples discriminaciones, exclusión y vulnerabilidad</a:t>
            </a:r>
          </a:p>
          <a:p>
            <a:pPr marL="0" marR="0" lvl="0" indent="0" algn="l" defTabSz="914400" rtl="0" eaLnBrk="1" fontAlgn="auto" latinLnBrk="0" hangingPunct="1">
              <a:lnSpc>
                <a:spcPct val="150000"/>
              </a:lnSpc>
              <a:spcBef>
                <a:spcPts val="0"/>
              </a:spcBef>
              <a:spcAft>
                <a:spcPts val="0"/>
              </a:spcAft>
              <a:buClrTx/>
              <a:buSzTx/>
              <a:buFontTx/>
              <a:buNone/>
              <a:tabLst/>
              <a:defRPr/>
            </a:pPr>
            <a:endParaRPr lang="es-ES" sz="1200" dirty="0">
              <a:latin typeface="Candara" panose="020E05020303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s-ES" sz="1200" dirty="0">
                <a:latin typeface="Candara" panose="020E0502030303020204" pitchFamily="34" charset="0"/>
              </a:rPr>
              <a:t>Las condiciones se agravan además si se atiende al criterio de interseccionalidad: mujeres trans, pobres…</a:t>
            </a:r>
            <a:br>
              <a:rPr lang="es-ES" sz="1200" dirty="0">
                <a:latin typeface="Candara" panose="020E0502030303020204" pitchFamily="34" charset="0"/>
              </a:rPr>
            </a:br>
            <a:br>
              <a:rPr lang="es-CL" sz="1200" dirty="0">
                <a:latin typeface="Candara" panose="020E0502030303020204" pitchFamily="34" charset="0"/>
              </a:rPr>
            </a:br>
            <a:r>
              <a:rPr lang="es-ES" sz="1200" dirty="0">
                <a:latin typeface="Candara" panose="020E0502030303020204" pitchFamily="34" charset="0"/>
              </a:rPr>
              <a:t>La </a:t>
            </a:r>
            <a:r>
              <a:rPr lang="es-ES" sz="1200" dirty="0" err="1">
                <a:latin typeface="Candara" panose="020E0502030303020204" pitchFamily="34" charset="0"/>
              </a:rPr>
              <a:t>invisibilización</a:t>
            </a:r>
            <a:r>
              <a:rPr lang="es-ES" sz="1200" dirty="0">
                <a:latin typeface="Candara" panose="020E0502030303020204" pitchFamily="34" charset="0"/>
              </a:rPr>
              <a:t> de las mujeres en las intervenciones de desarrollo complica la definición de las estrategias para apoyar la satisfacción de sus necesidades</a:t>
            </a:r>
            <a:br>
              <a:rPr lang="es-ES" sz="1200" dirty="0">
                <a:latin typeface="Candara" panose="020E0502030303020204" pitchFamily="34" charset="0"/>
              </a:rPr>
            </a:br>
            <a:br>
              <a:rPr lang="es-ES" sz="1200" dirty="0">
                <a:latin typeface="Candara" panose="020E0502030303020204" pitchFamily="34" charset="0"/>
              </a:rPr>
            </a:br>
            <a:r>
              <a:rPr lang="es-ES" sz="1200" dirty="0">
                <a:latin typeface="Candara" panose="020E0502030303020204" pitchFamily="34" charset="0"/>
              </a:rPr>
              <a:t>Los esfuerzos para corregir las desigualdades a través de proyectos dirigidos a mujeres pueden resultar contraproducentes si los hombres no son informados e incluidos a lo largo del proceso</a:t>
            </a:r>
            <a:br>
              <a:rPr lang="es-ES" sz="1200" dirty="0">
                <a:latin typeface="Candara" panose="020E0502030303020204" pitchFamily="34" charset="0"/>
              </a:rPr>
            </a:br>
            <a:br>
              <a:rPr lang="es-ES" sz="1200" dirty="0">
                <a:latin typeface="Candara" panose="020E0502030303020204" pitchFamily="34" charset="0"/>
              </a:rPr>
            </a:br>
            <a:r>
              <a:rPr lang="es-ES" sz="1200" dirty="0">
                <a:latin typeface="Candara" panose="020E0502030303020204" pitchFamily="34" charset="0"/>
              </a:rPr>
              <a:t>No considerar el enfoque de género puede no solo dificultar el logro de los resultados propuestos, sino que además puede generar daños inesperados</a:t>
            </a:r>
            <a:br>
              <a:rPr lang="es-ES_tradnl" sz="1200" dirty="0">
                <a:latin typeface="Candara" panose="020E0502030303020204" pitchFamily="34" charset="0"/>
              </a:rPr>
            </a:br>
            <a:endParaRPr lang="es-CL" dirty="0"/>
          </a:p>
        </p:txBody>
      </p:sp>
      <p:sp>
        <p:nvSpPr>
          <p:cNvPr id="4" name="Marcador de número de diapositiva 3"/>
          <p:cNvSpPr>
            <a:spLocks noGrp="1"/>
          </p:cNvSpPr>
          <p:nvPr>
            <p:ph type="sldNum" sz="quarter" idx="5"/>
          </p:nvPr>
        </p:nvSpPr>
        <p:spPr/>
        <p:txBody>
          <a:bodyPr/>
          <a:lstStyle/>
          <a:p>
            <a:fld id="{CA0FDA41-915E-E446-AE3D-88124F875539}" type="slidenum">
              <a:rPr lang="es-ES_tradnl" smtClean="0"/>
              <a:t>6</a:t>
            </a:fld>
            <a:endParaRPr lang="es-ES_tradnl"/>
          </a:p>
        </p:txBody>
      </p:sp>
    </p:spTree>
    <p:extLst>
      <p:ext uri="{BB962C8B-B14F-4D97-AF65-F5344CB8AC3E}">
        <p14:creationId xmlns:p14="http://schemas.microsoft.com/office/powerpoint/2010/main" val="387634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50000"/>
              </a:lnSpc>
            </a:pPr>
            <a:r>
              <a:rPr lang="es-CL" dirty="0"/>
              <a:t>No es necesario un análisis tan profundo pero si tener claridad sobre las brechas para poder abordarlas</a:t>
            </a:r>
          </a:p>
        </p:txBody>
      </p:sp>
      <p:sp>
        <p:nvSpPr>
          <p:cNvPr id="4" name="Marcador de número de diapositiva 3"/>
          <p:cNvSpPr>
            <a:spLocks noGrp="1"/>
          </p:cNvSpPr>
          <p:nvPr>
            <p:ph type="sldNum" sz="quarter" idx="5"/>
          </p:nvPr>
        </p:nvSpPr>
        <p:spPr/>
        <p:txBody>
          <a:bodyPr/>
          <a:lstStyle/>
          <a:p>
            <a:fld id="{CA0FDA41-915E-E446-AE3D-88124F875539}" type="slidenum">
              <a:rPr lang="es-ES_tradnl" smtClean="0"/>
              <a:t>7</a:t>
            </a:fld>
            <a:endParaRPr lang="es-ES_tradnl"/>
          </a:p>
        </p:txBody>
      </p:sp>
    </p:spTree>
    <p:extLst>
      <p:ext uri="{BB962C8B-B14F-4D97-AF65-F5344CB8AC3E}">
        <p14:creationId xmlns:p14="http://schemas.microsoft.com/office/powerpoint/2010/main" val="99768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407988" y="695325"/>
            <a:ext cx="6199187" cy="3487738"/>
          </a:xfrm>
          <a:ln/>
        </p:spPr>
      </p:sp>
      <p:sp>
        <p:nvSpPr>
          <p:cNvPr id="25602" name="Rectangle 3"/>
          <p:cNvSpPr>
            <a:spLocks noGrp="1" noChangeArrowheads="1"/>
          </p:cNvSpPr>
          <p:nvPr>
            <p:ph type="body" idx="1"/>
          </p:nvPr>
        </p:nvSpPr>
        <p:spPr>
          <a:xfrm>
            <a:off x="934720" y="4416392"/>
            <a:ext cx="5140960" cy="418378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r>
              <a:rPr lang="es-ES_tradnl" sz="1200" dirty="0">
                <a:latin typeface="Candara" panose="020E0502030303020204" pitchFamily="34" charset="0"/>
              </a:rPr>
              <a:t>Ideas e hipótesis (teorías) que tienen las personas y las organizaciones sobre cómo se produce el cambio</a:t>
            </a:r>
            <a:br>
              <a:rPr lang="es-ES_tradnl" sz="1200" dirty="0">
                <a:latin typeface="Candara" panose="020E0502030303020204" pitchFamily="34" charset="0"/>
              </a:rPr>
            </a:br>
            <a:br>
              <a:rPr lang="es-ES_tradnl" sz="1200" dirty="0">
                <a:latin typeface="Candara" panose="020E0502030303020204" pitchFamily="34" charset="0"/>
              </a:rPr>
            </a:br>
            <a:r>
              <a:rPr lang="es-ES_tradnl" sz="1200" dirty="0">
                <a:latin typeface="Candara" panose="020E0502030303020204" pitchFamily="34" charset="0"/>
              </a:rPr>
              <a:t>Intervenciones se basan generalmente en creencias personales, supuestos y la limitada percepción de la realidad </a:t>
            </a:r>
            <a:br>
              <a:rPr lang="es-ES_tradnl" sz="1200" dirty="0">
                <a:latin typeface="Candara" panose="020E0502030303020204" pitchFamily="34" charset="0"/>
              </a:rPr>
            </a:br>
            <a:br>
              <a:rPr lang="es-ES_tradnl" sz="1200" dirty="0">
                <a:latin typeface="Candara" panose="020E0502030303020204" pitchFamily="34" charset="0"/>
              </a:rPr>
            </a:br>
            <a:r>
              <a:rPr lang="es-ES_tradnl" sz="1200" dirty="0">
                <a:latin typeface="Candara" panose="020E0502030303020204" pitchFamily="34" charset="0"/>
              </a:rPr>
              <a:t>Enfoque para analizar los complejos sistemas en los que operamos y para planificar acciones que pueden incidir positivamente en partes de esos sistemas            </a:t>
            </a:r>
            <a:r>
              <a:rPr lang="es-ES_tradnl" sz="1200" b="1" dirty="0">
                <a:solidFill>
                  <a:srgbClr val="C00000"/>
                </a:solidFill>
                <a:latin typeface="Candara" panose="020E0502030303020204" pitchFamily="34" charset="0"/>
              </a:rPr>
              <a:t>EVIDENCIA</a:t>
            </a:r>
            <a:endParaRPr lang="es-ES_tradnl" dirty="0">
              <a:latin typeface="Arial" pitchFamily="34" charset="0"/>
              <a:ea typeface="Geneva" charset="0"/>
              <a:cs typeface="Geneva" charset="0"/>
            </a:endParaRPr>
          </a:p>
          <a:p>
            <a:pPr>
              <a:defRPr/>
            </a:pPr>
            <a:endParaRPr lang="es-ES" b="1" dirty="0">
              <a:latin typeface="Arial" pitchFamily="34" charset="0"/>
            </a:endParaRPr>
          </a:p>
          <a:p>
            <a:pPr>
              <a:defRPr/>
            </a:pPr>
            <a:r>
              <a:rPr lang="es-ES" b="1" dirty="0">
                <a:latin typeface="Arial" pitchFamily="34" charset="0"/>
              </a:rPr>
              <a:t>En la cadena de resultados, hay una relación causa efecto entre los distintos niveles de resultados y cada uno contribuye a que se genere el siguiente. Esta relación de causa efecto se basa en la explicación de cómo se ha generado el cambio: la TEORIA DE CAMBIO</a:t>
            </a:r>
          </a:p>
          <a:p>
            <a:pPr>
              <a:defRPr/>
            </a:pPr>
            <a:endParaRPr lang="es-ES" dirty="0">
              <a:latin typeface="Arial" pitchFamily="34" charset="0"/>
            </a:endParaRPr>
          </a:p>
          <a:p>
            <a:pPr>
              <a:defRPr/>
            </a:pPr>
            <a:r>
              <a:rPr lang="es-ES" dirty="0">
                <a:latin typeface="Arial" pitchFamily="34" charset="0"/>
              </a:rPr>
              <a:t>No obstante, la clave es la CADENA DE RESULTADOS, que incluye: </a:t>
            </a:r>
          </a:p>
          <a:p>
            <a:pPr>
              <a:defRPr/>
            </a:pPr>
            <a:endParaRPr lang="es-ES" dirty="0">
              <a:latin typeface="Arial" pitchFamily="34" charset="0"/>
            </a:endParaRPr>
          </a:p>
          <a:p>
            <a:pPr>
              <a:buClr>
                <a:srgbClr val="000000"/>
              </a:buClr>
              <a:buFontTx/>
              <a:buChar char="•"/>
              <a:defRPr/>
            </a:pPr>
            <a:r>
              <a:rPr lang="es-ES" b="1" dirty="0">
                <a:latin typeface="Arial" pitchFamily="34" charset="0"/>
              </a:rPr>
              <a:t> productos</a:t>
            </a:r>
            <a:r>
              <a:rPr lang="es-ES" dirty="0">
                <a:latin typeface="Arial" pitchFamily="34" charset="0"/>
              </a:rPr>
              <a:t>: evidencia concreta tangible (cosa, objeto, servicio, etc.) de que han realizado una actividad; por definición deben estar BAJO control del ejecutor; </a:t>
            </a:r>
            <a:r>
              <a:rPr lang="es-ES" b="1" i="1" dirty="0">
                <a:solidFill>
                  <a:schemeClr val="accent6">
                    <a:lumMod val="75000"/>
                  </a:schemeClr>
                </a:solidFill>
                <a:latin typeface="Arial" pitchFamily="34" charset="0"/>
              </a:rPr>
              <a:t>bienes, servicios, y </a:t>
            </a:r>
            <a:r>
              <a:rPr lang="es-ES" b="1" i="1" u="sng" dirty="0">
                <a:solidFill>
                  <a:schemeClr val="accent6">
                    <a:lumMod val="75000"/>
                  </a:schemeClr>
                </a:solidFill>
                <a:latin typeface="Arial" pitchFamily="34" charset="0"/>
              </a:rPr>
              <a:t>capacidades</a:t>
            </a:r>
            <a:r>
              <a:rPr lang="es-ES" b="1" i="1" dirty="0">
                <a:solidFill>
                  <a:schemeClr val="accent6">
                    <a:lumMod val="75000"/>
                  </a:schemeClr>
                </a:solidFill>
                <a:latin typeface="Arial" pitchFamily="34" charset="0"/>
              </a:rPr>
              <a:t> que se producen a consecuencia de la finalización de las actividades de una intervención para el desarrollo. </a:t>
            </a:r>
            <a:endParaRPr lang="es-ES" dirty="0">
              <a:solidFill>
                <a:schemeClr val="accent6">
                  <a:lumMod val="75000"/>
                </a:schemeClr>
              </a:solidFill>
              <a:latin typeface="Arial" pitchFamily="34" charset="0"/>
            </a:endParaRPr>
          </a:p>
          <a:p>
            <a:pPr>
              <a:buClr>
                <a:srgbClr val="000000"/>
              </a:buClr>
              <a:buFontTx/>
              <a:buChar char="•"/>
              <a:defRPr/>
            </a:pPr>
            <a:endParaRPr lang="es-ES" dirty="0">
              <a:latin typeface="Arial" pitchFamily="34" charset="0"/>
            </a:endParaRPr>
          </a:p>
          <a:p>
            <a:pPr>
              <a:buClr>
                <a:srgbClr val="000000"/>
              </a:buClr>
              <a:buFontTx/>
              <a:buChar char="•"/>
              <a:defRPr/>
            </a:pPr>
            <a:r>
              <a:rPr lang="es-ES" b="1" dirty="0">
                <a:latin typeface="Arial" pitchFamily="34" charset="0"/>
              </a:rPr>
              <a:t> resultados</a:t>
            </a:r>
            <a:r>
              <a:rPr lang="es-ES" dirty="0">
                <a:latin typeface="Arial" pitchFamily="34" charset="0"/>
              </a:rPr>
              <a:t>: cambio en el entorno objetivo e </a:t>
            </a:r>
            <a:r>
              <a:rPr lang="es-ES" b="1" dirty="0">
                <a:latin typeface="Arial" pitchFamily="34" charset="0"/>
              </a:rPr>
              <a:t>impacto</a:t>
            </a:r>
            <a:r>
              <a:rPr lang="es-ES" dirty="0">
                <a:latin typeface="Arial" pitchFamily="34" charset="0"/>
              </a:rPr>
              <a:t>, realización de las metas u objetivos macro. Estos dos niveles no pueden ser tan controlados ya que existen otros factores que inciden y sus programas (o actividades de los programas) es más posible que </a:t>
            </a:r>
            <a:r>
              <a:rPr lang="es-ES" b="1" dirty="0">
                <a:latin typeface="Arial" pitchFamily="34" charset="0"/>
              </a:rPr>
              <a:t>CONTRIBUYAN </a:t>
            </a:r>
            <a:r>
              <a:rPr lang="es-ES" dirty="0">
                <a:latin typeface="Arial" pitchFamily="34" charset="0"/>
              </a:rPr>
              <a:t>a que se produzcan, en lugar de ser completamente controlados por ustedes.</a:t>
            </a:r>
          </a:p>
          <a:p>
            <a:pPr>
              <a:defRPr/>
            </a:pPr>
            <a:endParaRPr lang="es-ES" dirty="0">
              <a:latin typeface="Arial" pitchFamily="34" charset="0"/>
            </a:endParaRPr>
          </a:p>
          <a:p>
            <a:endParaRPr lang="en-GB" dirty="0">
              <a:latin typeface="Arial" charset="0"/>
            </a:endParaRPr>
          </a:p>
          <a:p>
            <a:endParaRPr lang="en-GB" dirty="0">
              <a:latin typeface="Arial" charset="0"/>
            </a:endParaRPr>
          </a:p>
          <a:p>
            <a:endParaRPr lang="en-GB" dirty="0">
              <a:latin typeface="Arial" charset="0"/>
            </a:endParaRPr>
          </a:p>
          <a:p>
            <a:endParaRPr lang="en-GB" dirty="0">
              <a:latin typeface="Arial" charset="0"/>
            </a:endParaRPr>
          </a:p>
          <a:p>
            <a:endParaRPr lang="en-GB" dirty="0">
              <a:latin typeface="Arial" charset="0"/>
            </a:endParaRPr>
          </a:p>
        </p:txBody>
      </p:sp>
    </p:spTree>
    <p:extLst>
      <p:ext uri="{BB962C8B-B14F-4D97-AF65-F5344CB8AC3E}">
        <p14:creationId xmlns:p14="http://schemas.microsoft.com/office/powerpoint/2010/main" val="308376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334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fotografica">
    <p:spTree>
      <p:nvGrpSpPr>
        <p:cNvPr id="1" name=""/>
        <p:cNvGrpSpPr/>
        <p:nvPr/>
      </p:nvGrpSpPr>
      <p:grpSpPr>
        <a:xfrm>
          <a:off x="0" y="0"/>
          <a:ext cx="0" cy="0"/>
          <a:chOff x="0" y="0"/>
          <a:chExt cx="0" cy="0"/>
        </a:xfrm>
      </p:grpSpPr>
      <p:sp>
        <p:nvSpPr>
          <p:cNvPr id="7"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884" y="357701"/>
            <a:ext cx="1056450" cy="2364235"/>
          </a:xfrm>
          <a:prstGeom prst="rect">
            <a:avLst/>
          </a:prstGeom>
        </p:spPr>
      </p:pic>
    </p:spTree>
    <p:extLst>
      <p:ext uri="{BB962C8B-B14F-4D97-AF65-F5344CB8AC3E}">
        <p14:creationId xmlns:p14="http://schemas.microsoft.com/office/powerpoint/2010/main" val="5198538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illa magenta">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EE3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114654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 gráfico">
    <p:spTree>
      <p:nvGrpSpPr>
        <p:cNvPr id="1" name=""/>
        <p:cNvGrpSpPr/>
        <p:nvPr/>
      </p:nvGrpSpPr>
      <p:grpSpPr>
        <a:xfrm>
          <a:off x="0" y="0"/>
          <a:ext cx="0" cy="0"/>
          <a:chOff x="0" y="0"/>
          <a:chExt cx="0" cy="0"/>
        </a:xfrm>
      </p:grpSpPr>
      <p:sp>
        <p:nvSpPr>
          <p:cNvPr id="8" name="Rectángulo 7"/>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9" name="Rectángulo 8"/>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1" name="Conector recto 10"/>
          <p:cNvCxnSpPr/>
          <p:nvPr userDrawn="1"/>
        </p:nvCxnSpPr>
        <p:spPr>
          <a:xfrm>
            <a:off x="486304" y="2985084"/>
            <a:ext cx="2647421" cy="0"/>
          </a:xfrm>
          <a:prstGeom prst="line">
            <a:avLst/>
          </a:prstGeom>
          <a:ln w="38100">
            <a:solidFill>
              <a:srgbClr val="005FAB"/>
            </a:solidFill>
          </a:ln>
        </p:spPr>
        <p:style>
          <a:lnRef idx="1">
            <a:schemeClr val="accent1"/>
          </a:lnRef>
          <a:fillRef idx="0">
            <a:schemeClr val="accent1"/>
          </a:fillRef>
          <a:effectRef idx="0">
            <a:schemeClr val="accent1"/>
          </a:effectRef>
          <a:fontRef idx="minor">
            <a:schemeClr val="tx1"/>
          </a:fontRef>
        </p:style>
      </p:cxnSp>
      <p:sp>
        <p:nvSpPr>
          <p:cNvPr id="13"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15" name="Marcador de contenido 15"/>
          <p:cNvSpPr>
            <a:spLocks noGrp="1"/>
          </p:cNvSpPr>
          <p:nvPr>
            <p:ph sz="quarter" idx="10" hasCustomPrompt="1"/>
          </p:nvPr>
        </p:nvSpPr>
        <p:spPr>
          <a:xfrm>
            <a:off x="6167437" y="120650"/>
            <a:ext cx="4762501" cy="261938"/>
          </a:xfrm>
          <a:prstGeom prst="rect">
            <a:avLst/>
          </a:prstGeom>
        </p:spPr>
        <p:txBody>
          <a:bodyPr/>
          <a:lstStyle>
            <a:lvl1pPr marL="0" indent="0">
              <a:buNone/>
              <a:defRPr sz="1100" b="1" i="0" spc="300" baseline="0">
                <a:solidFill>
                  <a:srgbClr val="F14E36"/>
                </a:solidFill>
                <a:latin typeface="Calibri" charset="0"/>
                <a:ea typeface="Calibri" charset="0"/>
                <a:cs typeface="Calibri" charset="0"/>
              </a:defRPr>
            </a:lvl1pPr>
          </a:lstStyle>
          <a:p>
            <a:pPr lvl="0"/>
            <a:r>
              <a:rPr lang="es-ES" dirty="0"/>
              <a:t>HAGA CLIC PARA EDITAR EL TITULO</a:t>
            </a:r>
            <a:endParaRPr lang="es-ES_tradnl" dirty="0"/>
          </a:p>
        </p:txBody>
      </p:sp>
      <p:sp>
        <p:nvSpPr>
          <p:cNvPr id="16" name="Marcador de texto 3"/>
          <p:cNvSpPr>
            <a:spLocks noGrp="1"/>
          </p:cNvSpPr>
          <p:nvPr>
            <p:ph type="body" sz="quarter" idx="11" hasCustomPrompt="1"/>
          </p:nvPr>
        </p:nvSpPr>
        <p:spPr>
          <a:xfrm>
            <a:off x="486304" y="3176987"/>
            <a:ext cx="2647421"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19" name="CuadroTexto 18"/>
          <p:cNvSpPr txBox="1"/>
          <p:nvPr userDrawn="1"/>
        </p:nvSpPr>
        <p:spPr>
          <a:xfrm>
            <a:off x="11755107" y="91376"/>
            <a:ext cx="524887" cy="307777"/>
          </a:xfrm>
          <a:prstGeom prst="rect">
            <a:avLst/>
          </a:prstGeom>
          <a:noFill/>
        </p:spPr>
        <p:txBody>
          <a:bodyPr wrap="none" rtlCol="0">
            <a:spAutoFit/>
          </a:bodyPr>
          <a:lstStyle/>
          <a:p>
            <a:pPr lvl="0"/>
            <a:fld id="{8E0AF045-F53C-A140-9A07-A91C150EFF26}" type="slidenum">
              <a:rPr lang="es-ES_tradnl" sz="1400" b="1" smtClean="0">
                <a:solidFill>
                  <a:schemeClr val="bg1"/>
                </a:solidFill>
                <a:latin typeface="Calibri" charset="0"/>
                <a:ea typeface="Calibri" charset="0"/>
                <a:cs typeface="Calibri" charset="0"/>
              </a:rPr>
              <a:t>‹Nº›</a:t>
            </a:fld>
            <a:endParaRPr lang="es-ES_tradnl" sz="1400" b="1" dirty="0">
              <a:solidFill>
                <a:schemeClr val="bg1"/>
              </a:solidFill>
              <a:latin typeface="Calibri" charset="0"/>
              <a:ea typeface="Calibri" charset="0"/>
              <a:cs typeface="Calibri" charset="0"/>
            </a:endParaRPr>
          </a:p>
        </p:txBody>
      </p:sp>
      <p:pic>
        <p:nvPicPr>
          <p:cNvPr id="20" name="Imagen 19"/>
          <p:cNvPicPr>
            <a:picLocks noChangeAspect="1"/>
          </p:cNvPicPr>
          <p:nvPr userDrawn="1"/>
        </p:nvPicPr>
        <p:blipFill>
          <a:blip r:embed="rId2"/>
          <a:stretch>
            <a:fillRect/>
          </a:stretch>
        </p:blipFill>
        <p:spPr>
          <a:xfrm>
            <a:off x="181957" y="6558680"/>
            <a:ext cx="5628698" cy="131923"/>
          </a:xfrm>
          <a:prstGeom prst="rect">
            <a:avLst/>
          </a:prstGeom>
        </p:spPr>
      </p:pic>
      <p:sp>
        <p:nvSpPr>
          <p:cNvPr id="22" name="Marcador de gráfico 21"/>
          <p:cNvSpPr>
            <a:spLocks noGrp="1"/>
          </p:cNvSpPr>
          <p:nvPr>
            <p:ph type="chart" sz="quarter" idx="12"/>
          </p:nvPr>
        </p:nvSpPr>
        <p:spPr>
          <a:xfrm>
            <a:off x="6557183" y="1224744"/>
            <a:ext cx="5000625" cy="5094287"/>
          </a:xfrm>
          <a:prstGeom prst="rect">
            <a:avLst/>
          </a:prstGeom>
        </p:spPr>
        <p:txBody>
          <a:bodyPr/>
          <a:lstStyle/>
          <a:p>
            <a:endParaRPr lang="es-ES_tradnl"/>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Tree>
    <p:extLst>
      <p:ext uri="{BB962C8B-B14F-4D97-AF65-F5344CB8AC3E}">
        <p14:creationId xmlns:p14="http://schemas.microsoft.com/office/powerpoint/2010/main" val="695840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destacado / imagen">
    <p:spTree>
      <p:nvGrpSpPr>
        <p:cNvPr id="1" name=""/>
        <p:cNvGrpSpPr/>
        <p:nvPr/>
      </p:nvGrpSpPr>
      <p:grpSpPr>
        <a:xfrm>
          <a:off x="0" y="0"/>
          <a:ext cx="0" cy="0"/>
          <a:chOff x="0" y="0"/>
          <a:chExt cx="0" cy="0"/>
        </a:xfrm>
      </p:grpSpPr>
      <p:sp>
        <p:nvSpPr>
          <p:cNvPr id="24" name="Marcador de imagen 23"/>
          <p:cNvSpPr>
            <a:spLocks noGrp="1"/>
          </p:cNvSpPr>
          <p:nvPr>
            <p:ph type="pic" sz="quarter" idx="12"/>
          </p:nvPr>
        </p:nvSpPr>
        <p:spPr>
          <a:xfrm>
            <a:off x="6167438" y="457200"/>
            <a:ext cx="6018212" cy="6400800"/>
          </a:xfrm>
          <a:prstGeom prst="rect">
            <a:avLst/>
          </a:prstGeom>
        </p:spPr>
        <p:txBody>
          <a:body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9" name="Rectángulo 8"/>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10" name="Rectángulo 9"/>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p:cNvSpPr txBox="1"/>
          <p:nvPr userDrawn="1"/>
        </p:nvSpPr>
        <p:spPr>
          <a:xfrm>
            <a:off x="11755107" y="91376"/>
            <a:ext cx="524887" cy="307777"/>
          </a:xfrm>
          <a:prstGeom prst="rect">
            <a:avLst/>
          </a:prstGeom>
          <a:noFill/>
        </p:spPr>
        <p:txBody>
          <a:bodyPr wrap="none" rtlCol="0">
            <a:spAutoFit/>
          </a:bodyPr>
          <a:lstStyle/>
          <a:p>
            <a:pPr lvl="0"/>
            <a:fld id="{8E0AF045-F53C-A140-9A07-A91C150EFF26}" type="slidenum">
              <a:rPr lang="es-ES_tradnl" sz="1400" b="1" smtClean="0">
                <a:solidFill>
                  <a:schemeClr val="bg1"/>
                </a:solidFill>
                <a:latin typeface="Calibri" charset="0"/>
                <a:ea typeface="Calibri" charset="0"/>
                <a:cs typeface="Calibri" charset="0"/>
              </a:rPr>
              <a:t>‹Nº›</a:t>
            </a:fld>
            <a:endParaRPr lang="es-ES_tradnl" sz="1400" b="1" dirty="0">
              <a:solidFill>
                <a:schemeClr val="bg1"/>
              </a:solidFill>
              <a:latin typeface="Calibri" charset="0"/>
              <a:ea typeface="Calibri" charset="0"/>
              <a:cs typeface="Calibri" charset="0"/>
            </a:endParaRPr>
          </a:p>
        </p:txBody>
      </p:sp>
      <p:sp>
        <p:nvSpPr>
          <p:cNvPr id="2"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4" name="Marcador de contenido 3"/>
          <p:cNvSpPr>
            <a:spLocks noGrp="1"/>
          </p:cNvSpPr>
          <p:nvPr>
            <p:ph sz="quarter" idx="13"/>
          </p:nvPr>
        </p:nvSpPr>
        <p:spPr>
          <a:xfrm>
            <a:off x="1557338" y="3081338"/>
            <a:ext cx="2895600" cy="2184400"/>
          </a:xfrm>
          <a:prstGeom prst="rect">
            <a:avLst/>
          </a:prstGeom>
        </p:spPr>
        <p:txBody>
          <a:bodyPr/>
          <a:lstStyle>
            <a:lvl1pPr marL="0" indent="0" algn="ctr">
              <a:buNone/>
              <a:defRPr sz="2600" b="0" i="0">
                <a:solidFill>
                  <a:schemeClr val="bg1"/>
                </a:solidFill>
                <a:latin typeface="Calibri Light" charset="0"/>
                <a:ea typeface="Calibri Light" charset="0"/>
                <a:cs typeface="Calibri Light" charset="0"/>
              </a:defRPr>
            </a:lvl1pPr>
            <a:lvl2pPr marL="457200" indent="0" algn="ctr">
              <a:buNone/>
              <a:defRPr sz="2600" b="1" i="1">
                <a:latin typeface="Myriad Pro" charset="0"/>
                <a:ea typeface="Myriad Pro" charset="0"/>
                <a:cs typeface="Myriad Pro" charset="0"/>
              </a:defRPr>
            </a:lvl2pPr>
            <a:lvl3pPr marL="914400" indent="0" algn="ctr">
              <a:buNone/>
              <a:defRPr sz="2600" b="1" i="1">
                <a:latin typeface="Myriad Pro" charset="0"/>
                <a:ea typeface="Myriad Pro" charset="0"/>
                <a:cs typeface="Myriad Pro" charset="0"/>
              </a:defRPr>
            </a:lvl3pPr>
            <a:lvl4pPr marL="1371600" indent="0" algn="ctr">
              <a:buNone/>
              <a:defRPr sz="2600" b="1" i="1">
                <a:latin typeface="Myriad Pro" charset="0"/>
                <a:ea typeface="Myriad Pro" charset="0"/>
                <a:cs typeface="Myriad Pro" charset="0"/>
              </a:defRPr>
            </a:lvl4pPr>
            <a:lvl5pPr marL="1828800" indent="0" algn="ctr">
              <a:buNone/>
              <a:defRPr sz="2600" b="1" i="1">
                <a:latin typeface="Myriad Pro" charset="0"/>
                <a:ea typeface="Myriad Pro" charset="0"/>
                <a:cs typeface="Myriad Pro" charset="0"/>
              </a:defRPr>
            </a:lvl5pPr>
          </a:lstStyle>
          <a:p>
            <a:pPr lvl="0"/>
            <a:r>
              <a:rPr lang="es-ES" dirty="0"/>
              <a:t>Haga clic para modificar el estilo de texto del patrón</a:t>
            </a:r>
          </a:p>
        </p:txBody>
      </p:sp>
      <p:sp>
        <p:nvSpPr>
          <p:cNvPr id="18" name="Marcador de contenido 15"/>
          <p:cNvSpPr>
            <a:spLocks noGrp="1"/>
          </p:cNvSpPr>
          <p:nvPr>
            <p:ph sz="quarter" idx="10" hasCustomPrompt="1"/>
          </p:nvPr>
        </p:nvSpPr>
        <p:spPr>
          <a:xfrm>
            <a:off x="6167437" y="120650"/>
            <a:ext cx="4762501" cy="261938"/>
          </a:xfrm>
          <a:prstGeom prst="rect">
            <a:avLst/>
          </a:prstGeom>
        </p:spPr>
        <p:txBody>
          <a:bodyPr/>
          <a:lstStyle>
            <a:lvl1pPr marL="0" indent="0">
              <a:buNone/>
              <a:defRPr sz="1100" b="1" i="0" spc="300" baseline="0">
                <a:solidFill>
                  <a:srgbClr val="F14E36"/>
                </a:solidFill>
                <a:latin typeface="Calibri" charset="0"/>
                <a:ea typeface="Calibri" charset="0"/>
                <a:cs typeface="Calibri" charset="0"/>
              </a:defRPr>
            </a:lvl1pPr>
          </a:lstStyle>
          <a:p>
            <a:pPr lvl="0"/>
            <a:r>
              <a:rPr lang="es-ES" dirty="0"/>
              <a:t>HAGA CLIC PARA EDITAR EL TITULO</a:t>
            </a:r>
            <a:endParaRPr lang="es-ES_tradnl" dirty="0"/>
          </a:p>
        </p:txBody>
      </p:sp>
      <p:pic>
        <p:nvPicPr>
          <p:cNvPr id="13" name="Imagen 12"/>
          <p:cNvPicPr>
            <a:picLocks noChangeAspect="1"/>
          </p:cNvPicPr>
          <p:nvPr userDrawn="1"/>
        </p:nvPicPr>
        <p:blipFill>
          <a:blip r:embed="rId2"/>
          <a:stretch>
            <a:fillRect/>
          </a:stretch>
        </p:blipFill>
        <p:spPr>
          <a:xfrm>
            <a:off x="181957" y="6558680"/>
            <a:ext cx="5628698" cy="131923"/>
          </a:xfrm>
          <a:prstGeom prst="rect">
            <a:avLst/>
          </a:prstGeom>
        </p:spPr>
      </p:pic>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Tree>
    <p:extLst>
      <p:ext uri="{BB962C8B-B14F-4D97-AF65-F5344CB8AC3E}">
        <p14:creationId xmlns:p14="http://schemas.microsoft.com/office/powerpoint/2010/main" val="926792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texto y diagrama">
    <p:spTree>
      <p:nvGrpSpPr>
        <p:cNvPr id="1" name=""/>
        <p:cNvGrpSpPr/>
        <p:nvPr/>
      </p:nvGrpSpPr>
      <p:grpSpPr>
        <a:xfrm>
          <a:off x="0" y="0"/>
          <a:ext cx="0" cy="0"/>
          <a:chOff x="0" y="0"/>
          <a:chExt cx="0" cy="0"/>
        </a:xfrm>
      </p:grpSpPr>
      <p:sp>
        <p:nvSpPr>
          <p:cNvPr id="4" name="Rectángulo 3"/>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5" name="Rectángulo 4"/>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13" name="Marcador de contenido 15"/>
          <p:cNvSpPr>
            <a:spLocks noGrp="1"/>
          </p:cNvSpPr>
          <p:nvPr>
            <p:ph sz="quarter" idx="10" hasCustomPrompt="1"/>
          </p:nvPr>
        </p:nvSpPr>
        <p:spPr>
          <a:xfrm>
            <a:off x="6167437" y="120650"/>
            <a:ext cx="4762501" cy="261938"/>
          </a:xfrm>
          <a:prstGeom prst="rect">
            <a:avLst/>
          </a:prstGeom>
        </p:spPr>
        <p:txBody>
          <a:bodyPr/>
          <a:lstStyle>
            <a:lvl1pPr marL="0" indent="0">
              <a:buNone/>
              <a:defRPr sz="1100" b="1" i="0" spc="300" baseline="0">
                <a:solidFill>
                  <a:srgbClr val="F14E36"/>
                </a:solidFill>
                <a:latin typeface="Calibri" charset="0"/>
                <a:ea typeface="Calibri" charset="0"/>
                <a:cs typeface="Calibri" charset="0"/>
              </a:defRPr>
            </a:lvl1pPr>
          </a:lstStyle>
          <a:p>
            <a:pPr lvl="0"/>
            <a:r>
              <a:rPr lang="es-ES" dirty="0"/>
              <a:t>HAGA CLIC PARA EDITAR EL TITULO</a:t>
            </a:r>
            <a:endParaRPr lang="es-ES_tradnl" dirty="0"/>
          </a:p>
        </p:txBody>
      </p:sp>
      <p:sp>
        <p:nvSpPr>
          <p:cNvPr id="14" name="Marcador de texto 13"/>
          <p:cNvSpPr>
            <a:spLocks noGrp="1"/>
          </p:cNvSpPr>
          <p:nvPr>
            <p:ph type="body" sz="quarter" idx="11" hasCustomPrompt="1"/>
          </p:nvPr>
        </p:nvSpPr>
        <p:spPr>
          <a:xfrm>
            <a:off x="479425" y="3030538"/>
            <a:ext cx="4581525" cy="3349625"/>
          </a:xfrm>
          <a:prstGeom prst="rect">
            <a:avLst/>
          </a:prstGeom>
        </p:spPr>
        <p:txBody>
          <a:bodyPr/>
          <a:lstStyle>
            <a:lvl1pPr marL="0" indent="0">
              <a:buNone/>
              <a:defRPr sz="2400" b="1" i="1">
                <a:solidFill>
                  <a:srgbClr val="F14E36"/>
                </a:solidFill>
                <a:latin typeface="Calibri" charset="0"/>
                <a:ea typeface="Calibri" charset="0"/>
                <a:cs typeface="Calibri" charset="0"/>
              </a:defRPr>
            </a:lvl1pPr>
          </a:lstStyle>
          <a:p>
            <a:pPr lvl="0"/>
            <a:r>
              <a:rPr lang="es-ES" dirty="0"/>
              <a:t>“</a:t>
            </a:r>
            <a:r>
              <a:rPr lang="es-ES" dirty="0" err="1"/>
              <a:t>Click</a:t>
            </a:r>
            <a:r>
              <a:rPr lang="es-ES" dirty="0"/>
              <a:t> para editar bajada cita”</a:t>
            </a:r>
          </a:p>
        </p:txBody>
      </p:sp>
      <p:sp>
        <p:nvSpPr>
          <p:cNvPr id="17" name="Marcador de imagen 23"/>
          <p:cNvSpPr>
            <a:spLocks noGrp="1"/>
          </p:cNvSpPr>
          <p:nvPr>
            <p:ph type="pic" sz="quarter" idx="12"/>
          </p:nvPr>
        </p:nvSpPr>
        <p:spPr>
          <a:xfrm>
            <a:off x="6167438" y="457200"/>
            <a:ext cx="6018212" cy="6400800"/>
          </a:xfrm>
          <a:prstGeom prst="rect">
            <a:avLst/>
          </a:prstGeom>
        </p:spPr>
        <p:txBody>
          <a:body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pic>
        <p:nvPicPr>
          <p:cNvPr id="6" name="Imagen 5"/>
          <p:cNvPicPr>
            <a:picLocks noChangeAspect="1"/>
          </p:cNvPicPr>
          <p:nvPr userDrawn="1"/>
        </p:nvPicPr>
        <p:blipFill>
          <a:blip r:embed="rId2"/>
          <a:stretch>
            <a:fillRect/>
          </a:stretch>
        </p:blipFill>
        <p:spPr>
          <a:xfrm>
            <a:off x="181957" y="6558680"/>
            <a:ext cx="5628698" cy="131923"/>
          </a:xfrm>
          <a:prstGeom prst="rect">
            <a:avLst/>
          </a:prstGeom>
        </p:spPr>
      </p:pic>
      <p:pic>
        <p:nvPicPr>
          <p:cNvPr id="16" name="Imagen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Tree>
    <p:extLst>
      <p:ext uri="{BB962C8B-B14F-4D97-AF65-F5344CB8AC3E}">
        <p14:creationId xmlns:p14="http://schemas.microsoft.com/office/powerpoint/2010/main" val="2094180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ior 3 columnas">
    <p:spTree>
      <p:nvGrpSpPr>
        <p:cNvPr id="1" name=""/>
        <p:cNvGrpSpPr/>
        <p:nvPr/>
      </p:nvGrpSpPr>
      <p:grpSpPr>
        <a:xfrm>
          <a:off x="0" y="0"/>
          <a:ext cx="0" cy="0"/>
          <a:chOff x="0" y="0"/>
          <a:chExt cx="0" cy="0"/>
        </a:xfrm>
      </p:grpSpPr>
      <p:sp>
        <p:nvSpPr>
          <p:cNvPr id="10" name="Rectángulo 9"/>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11" name="Rectángulo 10"/>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2" name="Conector recto 21"/>
          <p:cNvCxnSpPr/>
          <p:nvPr userDrawn="1"/>
        </p:nvCxnSpPr>
        <p:spPr>
          <a:xfrm>
            <a:off x="559124" y="2578848"/>
            <a:ext cx="2705100" cy="0"/>
          </a:xfrm>
          <a:prstGeom prst="line">
            <a:avLst/>
          </a:prstGeom>
          <a:ln w="38100">
            <a:solidFill>
              <a:srgbClr val="005FAB"/>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userDrawn="1"/>
        </p:nvCxnSpPr>
        <p:spPr>
          <a:xfrm>
            <a:off x="3312707" y="2578848"/>
            <a:ext cx="2718842" cy="0"/>
          </a:xfrm>
          <a:prstGeom prst="line">
            <a:avLst/>
          </a:prstGeom>
          <a:ln w="38100">
            <a:solidFill>
              <a:srgbClr val="0CB14B"/>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userDrawn="1"/>
        </p:nvCxnSpPr>
        <p:spPr>
          <a:xfrm>
            <a:off x="6097585" y="2578848"/>
            <a:ext cx="2709862" cy="0"/>
          </a:xfrm>
          <a:prstGeom prst="line">
            <a:avLst/>
          </a:prstGeom>
          <a:ln w="38100">
            <a:solidFill>
              <a:srgbClr val="E6B733"/>
            </a:solidFill>
          </a:ln>
        </p:spPr>
        <p:style>
          <a:lnRef idx="1">
            <a:schemeClr val="accent1"/>
          </a:lnRef>
          <a:fillRef idx="0">
            <a:schemeClr val="accent1"/>
          </a:fillRef>
          <a:effectRef idx="0">
            <a:schemeClr val="accent1"/>
          </a:effectRef>
          <a:fontRef idx="minor">
            <a:schemeClr val="tx1"/>
          </a:fontRef>
        </p:style>
      </p:cxnSp>
      <p:sp>
        <p:nvSpPr>
          <p:cNvPr id="15"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17" name="Marcador de contenido 15"/>
          <p:cNvSpPr>
            <a:spLocks noGrp="1"/>
          </p:cNvSpPr>
          <p:nvPr>
            <p:ph sz="quarter" idx="10" hasCustomPrompt="1"/>
          </p:nvPr>
        </p:nvSpPr>
        <p:spPr>
          <a:xfrm>
            <a:off x="6167437" y="120650"/>
            <a:ext cx="4762501" cy="261938"/>
          </a:xfrm>
          <a:prstGeom prst="rect">
            <a:avLst/>
          </a:prstGeom>
        </p:spPr>
        <p:txBody>
          <a:bodyPr/>
          <a:lstStyle>
            <a:lvl1pPr marL="0" indent="0">
              <a:buNone/>
              <a:defRPr sz="1100" b="1" i="0" spc="300" baseline="0">
                <a:solidFill>
                  <a:srgbClr val="F14E36"/>
                </a:solidFill>
                <a:latin typeface="Calibri" charset="0"/>
                <a:ea typeface="Calibri" charset="0"/>
                <a:cs typeface="Calibri" charset="0"/>
              </a:defRPr>
            </a:lvl1pPr>
          </a:lstStyle>
          <a:p>
            <a:pPr lvl="0"/>
            <a:r>
              <a:rPr lang="es-ES" dirty="0"/>
              <a:t>HAGA CLIC PARA EDITAR EL TITULO</a:t>
            </a:r>
            <a:endParaRPr lang="es-ES_tradnl" dirty="0"/>
          </a:p>
        </p:txBody>
      </p:sp>
      <p:sp>
        <p:nvSpPr>
          <p:cNvPr id="4" name="Marcador de texto 3"/>
          <p:cNvSpPr>
            <a:spLocks noGrp="1"/>
          </p:cNvSpPr>
          <p:nvPr>
            <p:ph type="body" sz="quarter" idx="11" hasCustomPrompt="1"/>
          </p:nvPr>
        </p:nvSpPr>
        <p:spPr>
          <a:xfrm>
            <a:off x="540544" y="2757366"/>
            <a:ext cx="2708275" cy="2832100"/>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27" name="Marcador de texto 3"/>
          <p:cNvSpPr>
            <a:spLocks noGrp="1"/>
          </p:cNvSpPr>
          <p:nvPr>
            <p:ph type="body" sz="quarter" idx="12" hasCustomPrompt="1"/>
          </p:nvPr>
        </p:nvSpPr>
        <p:spPr>
          <a:xfrm>
            <a:off x="3312707" y="3104815"/>
            <a:ext cx="2708275" cy="2832100"/>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28" name="Marcador de texto 3"/>
          <p:cNvSpPr>
            <a:spLocks noGrp="1"/>
          </p:cNvSpPr>
          <p:nvPr>
            <p:ph type="body" sz="quarter" idx="13" hasCustomPrompt="1"/>
          </p:nvPr>
        </p:nvSpPr>
        <p:spPr>
          <a:xfrm>
            <a:off x="9046832" y="4025900"/>
            <a:ext cx="2708275" cy="2832100"/>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18" name="CuadroTexto 17"/>
          <p:cNvSpPr txBox="1"/>
          <p:nvPr userDrawn="1"/>
        </p:nvSpPr>
        <p:spPr>
          <a:xfrm>
            <a:off x="11755107" y="91376"/>
            <a:ext cx="524887" cy="307777"/>
          </a:xfrm>
          <a:prstGeom prst="rect">
            <a:avLst/>
          </a:prstGeom>
          <a:noFill/>
        </p:spPr>
        <p:txBody>
          <a:bodyPr wrap="none" rtlCol="0">
            <a:spAutoFit/>
          </a:bodyPr>
          <a:lstStyle/>
          <a:p>
            <a:pPr lvl="0"/>
            <a:fld id="{8E0AF045-F53C-A140-9A07-A91C150EFF26}" type="slidenum">
              <a:rPr lang="es-ES_tradnl" sz="1400" b="1" smtClean="0">
                <a:solidFill>
                  <a:schemeClr val="bg1"/>
                </a:solidFill>
                <a:latin typeface="Calibri" charset="0"/>
                <a:ea typeface="Calibri" charset="0"/>
                <a:cs typeface="Calibri" charset="0"/>
              </a:rPr>
              <a:t>‹Nº›</a:t>
            </a:fld>
            <a:endParaRPr lang="es-ES_tradnl" sz="1400" b="1" dirty="0">
              <a:solidFill>
                <a:schemeClr val="bg1"/>
              </a:solidFill>
              <a:latin typeface="Calibri" charset="0"/>
              <a:ea typeface="Calibri" charset="0"/>
              <a:cs typeface="Calibri" charset="0"/>
            </a:endParaRPr>
          </a:p>
        </p:txBody>
      </p:sp>
      <p:pic>
        <p:nvPicPr>
          <p:cNvPr id="21" name="Imagen 20"/>
          <p:cNvPicPr>
            <a:picLocks noChangeAspect="1"/>
          </p:cNvPicPr>
          <p:nvPr userDrawn="1"/>
        </p:nvPicPr>
        <p:blipFill>
          <a:blip r:embed="rId2"/>
          <a:stretch>
            <a:fillRect/>
          </a:stretch>
        </p:blipFill>
        <p:spPr>
          <a:xfrm>
            <a:off x="181957" y="6558680"/>
            <a:ext cx="5628698" cy="131923"/>
          </a:xfrm>
          <a:prstGeom prst="rect">
            <a:avLst/>
          </a:prstGeom>
        </p:spPr>
      </p:pic>
      <p:pic>
        <p:nvPicPr>
          <p:cNvPr id="20" name="Imagen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
        <p:nvSpPr>
          <p:cNvPr id="16" name="Marcador de texto 3">
            <a:extLst>
              <a:ext uri="{FF2B5EF4-FFF2-40B4-BE49-F238E27FC236}">
                <a16:creationId xmlns:a16="http://schemas.microsoft.com/office/drawing/2014/main" id="{120386A0-53D4-4133-8BFB-14227AA4470F}"/>
              </a:ext>
            </a:extLst>
          </p:cNvPr>
          <p:cNvSpPr>
            <a:spLocks noGrp="1"/>
          </p:cNvSpPr>
          <p:nvPr>
            <p:ph type="body" sz="quarter" idx="14" hasCustomPrompt="1"/>
          </p:nvPr>
        </p:nvSpPr>
        <p:spPr>
          <a:xfrm>
            <a:off x="6097585" y="3685137"/>
            <a:ext cx="2708275" cy="2832100"/>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cxnSp>
        <p:nvCxnSpPr>
          <p:cNvPr id="19" name="Conector recto 18">
            <a:extLst>
              <a:ext uri="{FF2B5EF4-FFF2-40B4-BE49-F238E27FC236}">
                <a16:creationId xmlns:a16="http://schemas.microsoft.com/office/drawing/2014/main" id="{4260E778-0E8A-42D2-BE2E-67D5B1AF142B}"/>
              </a:ext>
            </a:extLst>
          </p:cNvPr>
          <p:cNvCxnSpPr/>
          <p:nvPr userDrawn="1"/>
        </p:nvCxnSpPr>
        <p:spPr>
          <a:xfrm>
            <a:off x="8913109" y="2578848"/>
            <a:ext cx="27098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59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ior 4 columnas">
    <p:spTree>
      <p:nvGrpSpPr>
        <p:cNvPr id="1" name=""/>
        <p:cNvGrpSpPr/>
        <p:nvPr/>
      </p:nvGrpSpPr>
      <p:grpSpPr>
        <a:xfrm>
          <a:off x="0" y="0"/>
          <a:ext cx="0" cy="0"/>
          <a:chOff x="0" y="0"/>
          <a:chExt cx="0" cy="0"/>
        </a:xfrm>
      </p:grpSpPr>
      <p:sp>
        <p:nvSpPr>
          <p:cNvPr id="4" name="Rectángulo 3"/>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5" name="Rectángulo 4"/>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3" name="Conector recto 12"/>
          <p:cNvCxnSpPr/>
          <p:nvPr userDrawn="1"/>
        </p:nvCxnSpPr>
        <p:spPr>
          <a:xfrm>
            <a:off x="486304" y="2985084"/>
            <a:ext cx="2647421" cy="0"/>
          </a:xfrm>
          <a:prstGeom prst="line">
            <a:avLst/>
          </a:prstGeom>
          <a:ln w="38100">
            <a:solidFill>
              <a:srgbClr val="005FAB"/>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userDrawn="1"/>
        </p:nvCxnSpPr>
        <p:spPr>
          <a:xfrm>
            <a:off x="3317875" y="2985084"/>
            <a:ext cx="2700338" cy="0"/>
          </a:xfrm>
          <a:prstGeom prst="line">
            <a:avLst/>
          </a:prstGeom>
          <a:ln w="38100">
            <a:solidFill>
              <a:srgbClr val="0CB14B"/>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userDrawn="1"/>
        </p:nvCxnSpPr>
        <p:spPr>
          <a:xfrm>
            <a:off x="6157913" y="2985084"/>
            <a:ext cx="2709862" cy="0"/>
          </a:xfrm>
          <a:prstGeom prst="line">
            <a:avLst/>
          </a:prstGeom>
          <a:ln w="38100">
            <a:solidFill>
              <a:srgbClr val="F14E36"/>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userDrawn="1"/>
        </p:nvCxnSpPr>
        <p:spPr>
          <a:xfrm>
            <a:off x="9001655" y="2985084"/>
            <a:ext cx="2709862" cy="0"/>
          </a:xfrm>
          <a:prstGeom prst="line">
            <a:avLst/>
          </a:prstGeom>
          <a:ln w="38100">
            <a:solidFill>
              <a:srgbClr val="E6B733"/>
            </a:solidFill>
          </a:ln>
        </p:spPr>
        <p:style>
          <a:lnRef idx="1">
            <a:schemeClr val="accent1"/>
          </a:lnRef>
          <a:fillRef idx="0">
            <a:schemeClr val="accent1"/>
          </a:fillRef>
          <a:effectRef idx="0">
            <a:schemeClr val="accent1"/>
          </a:effectRef>
          <a:fontRef idx="minor">
            <a:schemeClr val="tx1"/>
          </a:fontRef>
        </p:style>
      </p:cxnSp>
      <p:sp>
        <p:nvSpPr>
          <p:cNvPr id="17"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20" name="CuadroTexto 19"/>
          <p:cNvSpPr txBox="1"/>
          <p:nvPr userDrawn="1"/>
        </p:nvSpPr>
        <p:spPr>
          <a:xfrm>
            <a:off x="1326485" y="120917"/>
            <a:ext cx="2597626" cy="261610"/>
          </a:xfrm>
          <a:prstGeom prst="rect">
            <a:avLst/>
          </a:prstGeom>
          <a:noFill/>
        </p:spPr>
        <p:txBody>
          <a:bodyPr wrap="square" rtlCol="0">
            <a:spAutoFit/>
          </a:bodyPr>
          <a:lstStyle/>
          <a:p>
            <a:pPr lvl="0"/>
            <a:r>
              <a:rPr lang="es-ES_tradnl" sz="1100" spc="200" dirty="0">
                <a:solidFill>
                  <a:srgbClr val="005FAB"/>
                </a:solidFill>
                <a:latin typeface="Calibri" charset="0"/>
                <a:ea typeface="Calibri" charset="0"/>
                <a:cs typeface="Calibri" charset="0"/>
              </a:rPr>
              <a:t>PRESENTACI</a:t>
            </a:r>
            <a:r>
              <a:rPr lang="es-ES" sz="1100" spc="200" dirty="0">
                <a:solidFill>
                  <a:srgbClr val="005FAB"/>
                </a:solidFill>
                <a:latin typeface="Calibri" charset="0"/>
                <a:ea typeface="Calibri" charset="0"/>
                <a:cs typeface="Calibri" charset="0"/>
              </a:rPr>
              <a:t>ÓN CORPORATIVA</a:t>
            </a:r>
            <a:endParaRPr lang="es-ES_tradnl" sz="1100" spc="200" dirty="0">
              <a:solidFill>
                <a:srgbClr val="005FAB"/>
              </a:solidFill>
            </a:endParaRPr>
          </a:p>
        </p:txBody>
      </p:sp>
      <p:sp>
        <p:nvSpPr>
          <p:cNvPr id="21" name="Marcador de contenido 15"/>
          <p:cNvSpPr>
            <a:spLocks noGrp="1"/>
          </p:cNvSpPr>
          <p:nvPr>
            <p:ph sz="quarter" idx="10" hasCustomPrompt="1"/>
          </p:nvPr>
        </p:nvSpPr>
        <p:spPr>
          <a:xfrm>
            <a:off x="6167437" y="120650"/>
            <a:ext cx="4762501" cy="261938"/>
          </a:xfrm>
          <a:prstGeom prst="rect">
            <a:avLst/>
          </a:prstGeom>
        </p:spPr>
        <p:txBody>
          <a:bodyPr/>
          <a:lstStyle>
            <a:lvl1pPr marL="0" indent="0">
              <a:buNone/>
              <a:defRPr sz="1100" b="1" i="0" spc="300" baseline="0">
                <a:solidFill>
                  <a:srgbClr val="F14E36"/>
                </a:solidFill>
                <a:latin typeface="Calibri" charset="0"/>
                <a:ea typeface="Calibri" charset="0"/>
                <a:cs typeface="Calibri" charset="0"/>
              </a:defRPr>
            </a:lvl1pPr>
          </a:lstStyle>
          <a:p>
            <a:pPr lvl="0"/>
            <a:r>
              <a:rPr lang="es-ES" dirty="0"/>
              <a:t>HAGA CLIC PARA EDITAR EL TITULO</a:t>
            </a:r>
            <a:endParaRPr lang="es-ES_tradnl" dirty="0"/>
          </a:p>
        </p:txBody>
      </p:sp>
      <p:sp>
        <p:nvSpPr>
          <p:cNvPr id="22" name="Marcador de texto 3"/>
          <p:cNvSpPr>
            <a:spLocks noGrp="1"/>
          </p:cNvSpPr>
          <p:nvPr>
            <p:ph type="body" sz="quarter" idx="11" hasCustomPrompt="1"/>
          </p:nvPr>
        </p:nvSpPr>
        <p:spPr>
          <a:xfrm>
            <a:off x="486304" y="3176987"/>
            <a:ext cx="2647421"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23" name="Marcador de texto 3"/>
          <p:cNvSpPr>
            <a:spLocks noGrp="1"/>
          </p:cNvSpPr>
          <p:nvPr>
            <p:ph type="body" sz="quarter" idx="12" hasCustomPrompt="1"/>
          </p:nvPr>
        </p:nvSpPr>
        <p:spPr>
          <a:xfrm>
            <a:off x="3317875" y="3176987"/>
            <a:ext cx="2700338"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24" name="Marcador de texto 3"/>
          <p:cNvSpPr>
            <a:spLocks noGrp="1"/>
          </p:cNvSpPr>
          <p:nvPr>
            <p:ph type="body" sz="quarter" idx="13" hasCustomPrompt="1"/>
          </p:nvPr>
        </p:nvSpPr>
        <p:spPr>
          <a:xfrm>
            <a:off x="6167437" y="3176987"/>
            <a:ext cx="2700338"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25" name="Marcador de texto 3"/>
          <p:cNvSpPr>
            <a:spLocks noGrp="1"/>
          </p:cNvSpPr>
          <p:nvPr>
            <p:ph type="body" sz="quarter" idx="14" hasCustomPrompt="1"/>
          </p:nvPr>
        </p:nvSpPr>
        <p:spPr>
          <a:xfrm>
            <a:off x="9001655" y="3176987"/>
            <a:ext cx="2737694"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18" name="CuadroTexto 17"/>
          <p:cNvSpPr txBox="1"/>
          <p:nvPr userDrawn="1"/>
        </p:nvSpPr>
        <p:spPr>
          <a:xfrm>
            <a:off x="11755107" y="91376"/>
            <a:ext cx="524887" cy="307777"/>
          </a:xfrm>
          <a:prstGeom prst="rect">
            <a:avLst/>
          </a:prstGeom>
          <a:noFill/>
        </p:spPr>
        <p:txBody>
          <a:bodyPr wrap="none" rtlCol="0">
            <a:spAutoFit/>
          </a:bodyPr>
          <a:lstStyle/>
          <a:p>
            <a:pPr lvl="0"/>
            <a:fld id="{8E0AF045-F53C-A140-9A07-A91C150EFF26}" type="slidenum">
              <a:rPr lang="es-ES_tradnl" sz="1400" b="1" smtClean="0">
                <a:solidFill>
                  <a:schemeClr val="bg1"/>
                </a:solidFill>
                <a:latin typeface="Calibri" charset="0"/>
                <a:ea typeface="Calibri" charset="0"/>
                <a:cs typeface="Calibri" charset="0"/>
              </a:rPr>
              <a:t>‹Nº›</a:t>
            </a:fld>
            <a:endParaRPr lang="es-ES_tradnl" sz="1400" b="1" dirty="0">
              <a:solidFill>
                <a:schemeClr val="bg1"/>
              </a:solidFill>
              <a:latin typeface="Calibri" charset="0"/>
              <a:ea typeface="Calibri" charset="0"/>
              <a:cs typeface="Calibri" charset="0"/>
            </a:endParaRPr>
          </a:p>
        </p:txBody>
      </p:sp>
      <p:pic>
        <p:nvPicPr>
          <p:cNvPr id="26" name="Imagen 25"/>
          <p:cNvPicPr>
            <a:picLocks noChangeAspect="1"/>
          </p:cNvPicPr>
          <p:nvPr userDrawn="1"/>
        </p:nvPicPr>
        <p:blipFill>
          <a:blip r:embed="rId2"/>
          <a:stretch>
            <a:fillRect/>
          </a:stretch>
        </p:blipFill>
        <p:spPr>
          <a:xfrm>
            <a:off x="181957" y="6558680"/>
            <a:ext cx="5628698" cy="131923"/>
          </a:xfrm>
          <a:prstGeom prst="rect">
            <a:avLst/>
          </a:prstGeom>
        </p:spPr>
      </p:pic>
      <p:pic>
        <p:nvPicPr>
          <p:cNvPr id="28" name="Imagen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Tree>
    <p:extLst>
      <p:ext uri="{BB962C8B-B14F-4D97-AF65-F5344CB8AC3E}">
        <p14:creationId xmlns:p14="http://schemas.microsoft.com/office/powerpoint/2010/main" val="548436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ior 2 columnas e imagen">
    <p:spTree>
      <p:nvGrpSpPr>
        <p:cNvPr id="1" name=""/>
        <p:cNvGrpSpPr/>
        <p:nvPr/>
      </p:nvGrpSpPr>
      <p:grpSpPr>
        <a:xfrm>
          <a:off x="0" y="0"/>
          <a:ext cx="0" cy="0"/>
          <a:chOff x="0" y="0"/>
          <a:chExt cx="0" cy="0"/>
        </a:xfrm>
      </p:grpSpPr>
      <p:sp>
        <p:nvSpPr>
          <p:cNvPr id="3" name="Rectángulo 2"/>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4" name="Rectángulo 3"/>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7" name="Conector recto 6"/>
          <p:cNvCxnSpPr/>
          <p:nvPr userDrawn="1"/>
        </p:nvCxnSpPr>
        <p:spPr>
          <a:xfrm>
            <a:off x="486304" y="2985084"/>
            <a:ext cx="2647421" cy="0"/>
          </a:xfrm>
          <a:prstGeom prst="line">
            <a:avLst/>
          </a:prstGeom>
          <a:ln w="38100">
            <a:solidFill>
              <a:srgbClr val="005FAB"/>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userDrawn="1"/>
        </p:nvCxnSpPr>
        <p:spPr>
          <a:xfrm>
            <a:off x="3317875" y="2985084"/>
            <a:ext cx="2700338"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1"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12" name="CuadroTexto 11"/>
          <p:cNvSpPr txBox="1"/>
          <p:nvPr userDrawn="1"/>
        </p:nvSpPr>
        <p:spPr>
          <a:xfrm>
            <a:off x="1326485" y="120917"/>
            <a:ext cx="2597626" cy="261610"/>
          </a:xfrm>
          <a:prstGeom prst="rect">
            <a:avLst/>
          </a:prstGeom>
          <a:noFill/>
        </p:spPr>
        <p:txBody>
          <a:bodyPr wrap="square" rtlCol="0">
            <a:spAutoFit/>
          </a:bodyPr>
          <a:lstStyle/>
          <a:p>
            <a:pPr lvl="0"/>
            <a:r>
              <a:rPr lang="es-ES_tradnl" sz="1100" spc="200" dirty="0">
                <a:solidFill>
                  <a:srgbClr val="005FAB"/>
                </a:solidFill>
                <a:latin typeface="Calibri" charset="0"/>
                <a:ea typeface="Calibri" charset="0"/>
                <a:cs typeface="Calibri" charset="0"/>
              </a:rPr>
              <a:t>PRESENTACI</a:t>
            </a:r>
            <a:r>
              <a:rPr lang="es-ES" sz="1100" spc="200" dirty="0">
                <a:solidFill>
                  <a:srgbClr val="005FAB"/>
                </a:solidFill>
                <a:latin typeface="Calibri" charset="0"/>
                <a:ea typeface="Calibri" charset="0"/>
                <a:cs typeface="Calibri" charset="0"/>
              </a:rPr>
              <a:t>ÓN CORPORATIVA</a:t>
            </a:r>
            <a:endParaRPr lang="es-ES_tradnl" sz="1100" spc="200" dirty="0">
              <a:solidFill>
                <a:srgbClr val="005FAB"/>
              </a:solidFill>
            </a:endParaRPr>
          </a:p>
        </p:txBody>
      </p:sp>
      <p:sp>
        <p:nvSpPr>
          <p:cNvPr id="13" name="Marcador de contenido 15"/>
          <p:cNvSpPr>
            <a:spLocks noGrp="1"/>
          </p:cNvSpPr>
          <p:nvPr>
            <p:ph sz="quarter" idx="10" hasCustomPrompt="1"/>
          </p:nvPr>
        </p:nvSpPr>
        <p:spPr>
          <a:xfrm>
            <a:off x="6167437" y="120650"/>
            <a:ext cx="4762501" cy="261938"/>
          </a:xfrm>
          <a:prstGeom prst="rect">
            <a:avLst/>
          </a:prstGeom>
        </p:spPr>
        <p:txBody>
          <a:bodyPr/>
          <a:lstStyle>
            <a:lvl1pPr marL="0" indent="0">
              <a:buNone/>
              <a:defRPr sz="1100" b="1" i="0" spc="300" baseline="0">
                <a:solidFill>
                  <a:srgbClr val="F14E36"/>
                </a:solidFill>
                <a:latin typeface="Calibri" charset="0"/>
                <a:ea typeface="Calibri" charset="0"/>
                <a:cs typeface="Calibri" charset="0"/>
              </a:defRPr>
            </a:lvl1pPr>
          </a:lstStyle>
          <a:p>
            <a:pPr lvl="0"/>
            <a:r>
              <a:rPr lang="es-ES" dirty="0"/>
              <a:t>HAGA CLIC PARA EDITAR EL TITULO</a:t>
            </a:r>
            <a:endParaRPr lang="es-ES_tradnl" dirty="0"/>
          </a:p>
        </p:txBody>
      </p:sp>
      <p:sp>
        <p:nvSpPr>
          <p:cNvPr id="14" name="Marcador de texto 3"/>
          <p:cNvSpPr>
            <a:spLocks noGrp="1"/>
          </p:cNvSpPr>
          <p:nvPr>
            <p:ph type="body" sz="quarter" idx="11" hasCustomPrompt="1"/>
          </p:nvPr>
        </p:nvSpPr>
        <p:spPr>
          <a:xfrm>
            <a:off x="486304" y="3176987"/>
            <a:ext cx="2647421"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15" name="Marcador de texto 3"/>
          <p:cNvSpPr>
            <a:spLocks noGrp="1"/>
          </p:cNvSpPr>
          <p:nvPr>
            <p:ph type="body" sz="quarter" idx="12" hasCustomPrompt="1"/>
          </p:nvPr>
        </p:nvSpPr>
        <p:spPr>
          <a:xfrm>
            <a:off x="3317875" y="3176987"/>
            <a:ext cx="2700338"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sp>
        <p:nvSpPr>
          <p:cNvPr id="18" name="Marcador de imagen 23"/>
          <p:cNvSpPr>
            <a:spLocks noGrp="1"/>
          </p:cNvSpPr>
          <p:nvPr>
            <p:ph type="pic" sz="quarter" idx="13"/>
          </p:nvPr>
        </p:nvSpPr>
        <p:spPr>
          <a:xfrm>
            <a:off x="6167438" y="457200"/>
            <a:ext cx="6018212" cy="6400800"/>
          </a:xfrm>
          <a:prstGeom prst="rect">
            <a:avLst/>
          </a:prstGeom>
        </p:spPr>
        <p:txBody>
          <a:body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16" name="CuadroTexto 15"/>
          <p:cNvSpPr txBox="1"/>
          <p:nvPr userDrawn="1"/>
        </p:nvSpPr>
        <p:spPr>
          <a:xfrm>
            <a:off x="11755107" y="91376"/>
            <a:ext cx="524887" cy="307777"/>
          </a:xfrm>
          <a:prstGeom prst="rect">
            <a:avLst/>
          </a:prstGeom>
          <a:noFill/>
        </p:spPr>
        <p:txBody>
          <a:bodyPr wrap="none" rtlCol="0">
            <a:spAutoFit/>
          </a:bodyPr>
          <a:lstStyle/>
          <a:p>
            <a:pPr lvl="0"/>
            <a:fld id="{8E0AF045-F53C-A140-9A07-A91C150EFF26}" type="slidenum">
              <a:rPr lang="es-ES_tradnl" sz="1400" b="1" smtClean="0">
                <a:solidFill>
                  <a:schemeClr val="bg1"/>
                </a:solidFill>
                <a:latin typeface="Calibri" charset="0"/>
                <a:ea typeface="Calibri" charset="0"/>
                <a:cs typeface="Calibri" charset="0"/>
              </a:rPr>
              <a:t>‹Nº›</a:t>
            </a:fld>
            <a:endParaRPr lang="es-ES_tradnl" sz="1400" b="1" dirty="0">
              <a:solidFill>
                <a:schemeClr val="bg1"/>
              </a:solidFill>
              <a:latin typeface="Calibri" charset="0"/>
              <a:ea typeface="Calibri" charset="0"/>
              <a:cs typeface="Calibri" charset="0"/>
            </a:endParaRPr>
          </a:p>
        </p:txBody>
      </p:sp>
      <p:pic>
        <p:nvPicPr>
          <p:cNvPr id="17" name="Imagen 16"/>
          <p:cNvPicPr>
            <a:picLocks noChangeAspect="1"/>
          </p:cNvPicPr>
          <p:nvPr userDrawn="1"/>
        </p:nvPicPr>
        <p:blipFill>
          <a:blip r:embed="rId2"/>
          <a:stretch>
            <a:fillRect/>
          </a:stretch>
        </p:blipFill>
        <p:spPr>
          <a:xfrm>
            <a:off x="181957" y="6558680"/>
            <a:ext cx="5628698" cy="131923"/>
          </a:xfrm>
          <a:prstGeom prst="rect">
            <a:avLst/>
          </a:prstGeom>
        </p:spPr>
      </p:pic>
      <p:pic>
        <p:nvPicPr>
          <p:cNvPr id="20" name="Imagen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Tree>
    <p:extLst>
      <p:ext uri="{BB962C8B-B14F-4D97-AF65-F5344CB8AC3E}">
        <p14:creationId xmlns:p14="http://schemas.microsoft.com/office/powerpoint/2010/main" val="89666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ODS logo PNUD">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303588" y="3003980"/>
            <a:ext cx="5564187" cy="640112"/>
          </a:xfrm>
          <a:prstGeom prst="rect">
            <a:avLst/>
          </a:prstGeom>
        </p:spPr>
        <p:txBody>
          <a:bodyPr/>
          <a:lstStyle>
            <a:lvl1pPr algn="ctr">
              <a:defRPr b="1" i="1">
                <a:solidFill>
                  <a:srgbClr val="005FAB"/>
                </a:solidFill>
                <a:latin typeface="Calibri" charset="0"/>
                <a:ea typeface="Calibri" charset="0"/>
                <a:cs typeface="Calibri" charset="0"/>
              </a:defRPr>
            </a:lvl1pPr>
          </a:lstStyle>
          <a:p>
            <a:r>
              <a:rPr lang="es-ES" dirty="0"/>
              <a:t>¡Muchas Gracias!</a:t>
            </a:r>
            <a:endParaRPr lang="es-ES_tradnl" dirty="0"/>
          </a:p>
        </p:txBody>
      </p:sp>
      <p:pic>
        <p:nvPicPr>
          <p:cNvPr id="6" name="Imagen 5"/>
          <p:cNvPicPr>
            <a:picLocks noChangeAspect="1"/>
          </p:cNvPicPr>
          <p:nvPr userDrawn="1"/>
        </p:nvPicPr>
        <p:blipFill>
          <a:blip r:embed="rId2"/>
          <a:stretch>
            <a:fillRect/>
          </a:stretch>
        </p:blipFill>
        <p:spPr>
          <a:xfrm>
            <a:off x="3887156" y="-2307201"/>
            <a:ext cx="4397050" cy="4397050"/>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3934" y="4358232"/>
            <a:ext cx="903493" cy="2021931"/>
          </a:xfrm>
          <a:prstGeom prst="rect">
            <a:avLst/>
          </a:prstGeom>
        </p:spPr>
      </p:pic>
    </p:spTree>
    <p:extLst>
      <p:ext uri="{BB962C8B-B14F-4D97-AF65-F5344CB8AC3E}">
        <p14:creationId xmlns:p14="http://schemas.microsoft.com/office/powerpoint/2010/main" val="1897927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colores PNUD">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stretch>
            <a:fillRect/>
          </a:stretch>
        </p:blipFill>
        <p:spPr>
          <a:xfrm>
            <a:off x="158001" y="-583926"/>
            <a:ext cx="11875998" cy="4082374"/>
          </a:xfrm>
          <a:prstGeom prst="rect">
            <a:avLst/>
          </a:prstGeom>
        </p:spPr>
      </p:pic>
      <p:sp>
        <p:nvSpPr>
          <p:cNvPr id="6" name="Rectángulo 5"/>
          <p:cNvSpPr/>
          <p:nvPr userDrawn="1"/>
        </p:nvSpPr>
        <p:spPr>
          <a:xfrm>
            <a:off x="3644630" y="1303506"/>
            <a:ext cx="4902740" cy="1608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v</a:t>
            </a:r>
          </a:p>
        </p:txBody>
      </p:sp>
      <p:sp>
        <p:nvSpPr>
          <p:cNvPr id="5" name="Título 1"/>
          <p:cNvSpPr>
            <a:spLocks noGrp="1"/>
          </p:cNvSpPr>
          <p:nvPr>
            <p:ph type="title" hasCustomPrompt="1"/>
          </p:nvPr>
        </p:nvSpPr>
        <p:spPr>
          <a:xfrm>
            <a:off x="3734240" y="1909199"/>
            <a:ext cx="4702884" cy="640112"/>
          </a:xfrm>
          <a:prstGeom prst="rect">
            <a:avLst/>
          </a:prstGeom>
        </p:spPr>
        <p:txBody>
          <a:bodyPr/>
          <a:lstStyle>
            <a:lvl1pPr algn="ctr">
              <a:defRPr b="1" i="1">
                <a:solidFill>
                  <a:srgbClr val="005FAB"/>
                </a:solidFill>
                <a:latin typeface="Calibri" charset="0"/>
                <a:ea typeface="Calibri" charset="0"/>
                <a:cs typeface="Calibri" charset="0"/>
              </a:defRPr>
            </a:lvl1pPr>
          </a:lstStyle>
          <a:p>
            <a:r>
              <a:rPr lang="es-ES" dirty="0"/>
              <a:t>¡Muchas Gracias!</a:t>
            </a:r>
            <a:endParaRPr lang="es-ES_tradnl" dirty="0"/>
          </a:p>
        </p:txBody>
      </p:sp>
      <p:pic>
        <p:nvPicPr>
          <p:cNvPr id="8" name="Imagen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3934" y="4358232"/>
            <a:ext cx="903493" cy="2021931"/>
          </a:xfrm>
          <a:prstGeom prst="rect">
            <a:avLst/>
          </a:prstGeom>
        </p:spPr>
      </p:pic>
    </p:spTree>
    <p:extLst>
      <p:ext uri="{BB962C8B-B14F-4D97-AF65-F5344CB8AC3E}">
        <p14:creationId xmlns:p14="http://schemas.microsoft.com/office/powerpoint/2010/main" val="1936088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azul">
    <p:bg>
      <p:bgPr>
        <a:solidFill>
          <a:srgbClr val="005FAB"/>
        </a:solidFill>
        <a:effectLst/>
      </p:bgPr>
    </p:bg>
    <p:spTree>
      <p:nvGrpSpPr>
        <p:cNvPr id="1" name=""/>
        <p:cNvGrpSpPr/>
        <p:nvPr/>
      </p:nvGrpSpPr>
      <p:grpSpPr>
        <a:xfrm>
          <a:off x="0" y="0"/>
          <a:ext cx="0" cy="0"/>
          <a:chOff x="0" y="0"/>
          <a:chExt cx="0" cy="0"/>
        </a:xfrm>
      </p:grpSpPr>
      <p:sp>
        <p:nvSpPr>
          <p:cNvPr id="3" name="Título 1"/>
          <p:cNvSpPr>
            <a:spLocks noGrp="1"/>
          </p:cNvSpPr>
          <p:nvPr>
            <p:ph type="title" hasCustomPrompt="1"/>
          </p:nvPr>
        </p:nvSpPr>
        <p:spPr>
          <a:xfrm>
            <a:off x="3303588" y="3160160"/>
            <a:ext cx="5564187" cy="1325563"/>
          </a:xfrm>
          <a:prstGeom prst="rect">
            <a:avLst/>
          </a:prstGeom>
        </p:spPr>
        <p:txBody>
          <a:bodyPr/>
          <a:lstStyle>
            <a:lvl1pPr algn="ctr">
              <a:defRPr b="1" i="1">
                <a:solidFill>
                  <a:schemeClr val="bg1"/>
                </a:solidFill>
                <a:latin typeface="Calibri" charset="0"/>
                <a:ea typeface="Calibri" charset="0"/>
                <a:cs typeface="Calibri" charset="0"/>
              </a:defRPr>
            </a:lvl1pPr>
          </a:lstStyle>
          <a:p>
            <a:r>
              <a:rPr lang="es-ES" dirty="0"/>
              <a:t>¡Muchas Gracias!</a:t>
            </a:r>
            <a:endParaRPr lang="es-ES_tradnl" dirty="0"/>
          </a:p>
        </p:txBody>
      </p:sp>
    </p:spTree>
    <p:extLst>
      <p:ext uri="{BB962C8B-B14F-4D97-AF65-F5344CB8AC3E}">
        <p14:creationId xmlns:p14="http://schemas.microsoft.com/office/powerpoint/2010/main" val="18991021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OD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8874975" y="119470"/>
            <a:ext cx="6590850" cy="6590850"/>
          </a:xfrm>
          <a:prstGeom prst="rect">
            <a:avLst/>
          </a:prstGeom>
        </p:spPr>
      </p:pic>
      <p:sp>
        <p:nvSpPr>
          <p:cNvPr id="10" name="Título 1"/>
          <p:cNvSpPr>
            <a:spLocks noGrp="1"/>
          </p:cNvSpPr>
          <p:nvPr>
            <p:ph type="title" hasCustomPrompt="1"/>
          </p:nvPr>
        </p:nvSpPr>
        <p:spPr>
          <a:xfrm>
            <a:off x="479425" y="2989792"/>
            <a:ext cx="7445375" cy="676276"/>
          </a:xfrm>
          <a:prstGeom prst="rect">
            <a:avLst/>
          </a:prstGeom>
        </p:spPr>
        <p:txBody>
          <a:bodyPr/>
          <a:lstStyle>
            <a:lvl1pPr>
              <a:defRPr sz="5000" b="1" i="0" spc="300">
                <a:solidFill>
                  <a:srgbClr val="005FAB"/>
                </a:solidFill>
                <a:latin typeface="Calibri" charset="0"/>
                <a:ea typeface="Calibri" charset="0"/>
                <a:cs typeface="Calibri" charset="0"/>
              </a:defRPr>
            </a:lvl1pPr>
          </a:lstStyle>
          <a:p>
            <a:r>
              <a:rPr lang="es-ES" dirty="0"/>
              <a:t>CLICK PARA EDITAR</a:t>
            </a:r>
            <a:endParaRPr lang="es-ES_tradnl" dirty="0"/>
          </a:p>
        </p:txBody>
      </p:sp>
      <p:sp>
        <p:nvSpPr>
          <p:cNvPr id="11" name="Marcador de contenido 8"/>
          <p:cNvSpPr>
            <a:spLocks noGrp="1"/>
          </p:cNvSpPr>
          <p:nvPr>
            <p:ph sz="quarter" idx="11" hasCustomPrompt="1"/>
          </p:nvPr>
        </p:nvSpPr>
        <p:spPr>
          <a:xfrm>
            <a:off x="479425" y="3917845"/>
            <a:ext cx="5538788" cy="1481138"/>
          </a:xfrm>
          <a:prstGeom prst="rect">
            <a:avLst/>
          </a:prstGeom>
        </p:spPr>
        <p:txBody>
          <a:bodyPr/>
          <a:lstStyle>
            <a:lvl1pPr marL="0" indent="0" algn="l">
              <a:buNone/>
              <a:defRPr sz="3400" b="0" i="0" spc="300">
                <a:solidFill>
                  <a:srgbClr val="F14E36"/>
                </a:solidFill>
                <a:latin typeface="Calibri" charset="0"/>
                <a:ea typeface="Calibri" charset="0"/>
                <a:cs typeface="Calibri" charset="0"/>
              </a:defRPr>
            </a:lvl1pPr>
            <a:lvl2pPr marL="457200" indent="0" algn="l">
              <a:buNone/>
              <a:defRPr b="0" i="0" spc="300">
                <a:solidFill>
                  <a:srgbClr val="F14E36"/>
                </a:solidFill>
                <a:latin typeface="Calibri" charset="0"/>
                <a:ea typeface="Calibri" charset="0"/>
                <a:cs typeface="Calibri" charset="0"/>
              </a:defRPr>
            </a:lvl2pPr>
            <a:lvl3pPr marL="914400" indent="0" algn="l">
              <a:buNone/>
              <a:defRPr b="0" i="0" spc="300">
                <a:solidFill>
                  <a:srgbClr val="F14E36"/>
                </a:solidFill>
                <a:latin typeface="Calibri" charset="0"/>
                <a:ea typeface="Calibri" charset="0"/>
                <a:cs typeface="Calibri" charset="0"/>
              </a:defRPr>
            </a:lvl3pPr>
            <a:lvl4pPr marL="1371600" indent="0" algn="l">
              <a:buNone/>
              <a:defRPr b="0" i="0" spc="300">
                <a:solidFill>
                  <a:srgbClr val="F14E36"/>
                </a:solidFill>
                <a:latin typeface="Calibri" charset="0"/>
                <a:ea typeface="Calibri" charset="0"/>
                <a:cs typeface="Calibri" charset="0"/>
              </a:defRPr>
            </a:lvl4pPr>
            <a:lvl5pPr marL="1828800" indent="0" algn="l">
              <a:buNone/>
              <a:defRPr b="0" i="0" spc="300">
                <a:solidFill>
                  <a:srgbClr val="F14E36"/>
                </a:solidFill>
                <a:latin typeface="Calibri" charset="0"/>
                <a:ea typeface="Calibri" charset="0"/>
                <a:cs typeface="Calibri"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pic>
        <p:nvPicPr>
          <p:cNvPr id="6" name="Imagen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884" y="357701"/>
            <a:ext cx="1056450" cy="2364235"/>
          </a:xfrm>
          <a:prstGeom prst="rect">
            <a:avLst/>
          </a:prstGeom>
        </p:spPr>
      </p:pic>
    </p:spTree>
    <p:extLst>
      <p:ext uri="{BB962C8B-B14F-4D97-AF65-F5344CB8AC3E}">
        <p14:creationId xmlns:p14="http://schemas.microsoft.com/office/powerpoint/2010/main" val="220347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nterior gráfico">
    <p:spTree>
      <p:nvGrpSpPr>
        <p:cNvPr id="1" name=""/>
        <p:cNvGrpSpPr/>
        <p:nvPr/>
      </p:nvGrpSpPr>
      <p:grpSpPr>
        <a:xfrm>
          <a:off x="0" y="0"/>
          <a:ext cx="0" cy="0"/>
          <a:chOff x="0" y="0"/>
          <a:chExt cx="0" cy="0"/>
        </a:xfrm>
      </p:grpSpPr>
      <p:sp>
        <p:nvSpPr>
          <p:cNvPr id="8" name="Rectángulo 7"/>
          <p:cNvSpPr/>
          <p:nvPr userDrawn="1"/>
        </p:nvSpPr>
        <p:spPr>
          <a:xfrm>
            <a:off x="-1" y="0"/>
            <a:ext cx="12191999" cy="463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_tradnl" b="1" dirty="0">
              <a:solidFill>
                <a:schemeClr val="bg1"/>
              </a:solidFill>
              <a:latin typeface="Calibri" charset="0"/>
              <a:ea typeface="Calibri" charset="0"/>
              <a:cs typeface="Calibri" charset="0"/>
            </a:endParaRPr>
          </a:p>
          <a:p>
            <a:pPr algn="ctr"/>
            <a:endParaRPr lang="es-ES_tradnl" dirty="0"/>
          </a:p>
        </p:txBody>
      </p:sp>
      <p:sp>
        <p:nvSpPr>
          <p:cNvPr id="9" name="Rectángulo 8"/>
          <p:cNvSpPr/>
          <p:nvPr userDrawn="1"/>
        </p:nvSpPr>
        <p:spPr>
          <a:xfrm>
            <a:off x="11739349" y="-4410"/>
            <a:ext cx="452650" cy="461610"/>
          </a:xfrm>
          <a:prstGeom prst="rect">
            <a:avLst/>
          </a:prstGeom>
          <a:solidFill>
            <a:srgbClr val="F14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ítulo 1"/>
          <p:cNvSpPr>
            <a:spLocks noGrp="1"/>
          </p:cNvSpPr>
          <p:nvPr>
            <p:ph type="title" hasCustomPrompt="1"/>
          </p:nvPr>
        </p:nvSpPr>
        <p:spPr>
          <a:xfrm>
            <a:off x="479425" y="1157487"/>
            <a:ext cx="5538788" cy="1325563"/>
          </a:xfrm>
          <a:prstGeom prst="rect">
            <a:avLst/>
          </a:prstGeom>
        </p:spPr>
        <p:txBody>
          <a:bodyPr/>
          <a:lstStyle>
            <a:lvl1pPr>
              <a:defRPr sz="3600" b="0" i="0" spc="300">
                <a:solidFill>
                  <a:srgbClr val="005FAB"/>
                </a:solidFill>
                <a:latin typeface="Calibri Light" charset="0"/>
                <a:ea typeface="Calibri Light" charset="0"/>
                <a:cs typeface="Calibri Light" charset="0"/>
              </a:defRPr>
            </a:lvl1pPr>
          </a:lstStyle>
          <a:p>
            <a:r>
              <a:rPr lang="es-ES" dirty="0"/>
              <a:t>CLIC PARA EDITAR TÍTULO</a:t>
            </a:r>
            <a:endParaRPr lang="es-ES_tradnl" dirty="0"/>
          </a:p>
        </p:txBody>
      </p:sp>
      <p:sp>
        <p:nvSpPr>
          <p:cNvPr id="16" name="Marcador de texto 3"/>
          <p:cNvSpPr>
            <a:spLocks noGrp="1"/>
          </p:cNvSpPr>
          <p:nvPr>
            <p:ph type="body" sz="quarter" idx="11" hasCustomPrompt="1"/>
          </p:nvPr>
        </p:nvSpPr>
        <p:spPr>
          <a:xfrm>
            <a:off x="486304" y="3176987"/>
            <a:ext cx="2647421" cy="3203176"/>
          </a:xfrm>
          <a:prstGeom prst="rect">
            <a:avLst/>
          </a:prstGeom>
        </p:spPr>
        <p:txBody>
          <a:bodyPr/>
          <a:lstStyle>
            <a:lvl1pPr marL="0" indent="0">
              <a:buNone/>
              <a:defRPr sz="1800">
                <a:solidFill>
                  <a:schemeClr val="tx2"/>
                </a:solidFill>
                <a:latin typeface="Calibri" charset="0"/>
                <a:ea typeface="Calibri" charset="0"/>
                <a:cs typeface="Calibri" charset="0"/>
              </a:defRPr>
            </a:lvl1pPr>
          </a:lstStyle>
          <a:p>
            <a:pPr lvl="0"/>
            <a:r>
              <a:rPr lang="es-ES" dirty="0" err="1"/>
              <a:t>Click</a:t>
            </a:r>
            <a:r>
              <a:rPr lang="es-ES" dirty="0"/>
              <a:t> para editar texto</a:t>
            </a:r>
          </a:p>
        </p:txBody>
      </p:sp>
      <p:pic>
        <p:nvPicPr>
          <p:cNvPr id="20" name="Imagen 19"/>
          <p:cNvPicPr>
            <a:picLocks noChangeAspect="1"/>
          </p:cNvPicPr>
          <p:nvPr userDrawn="1"/>
        </p:nvPicPr>
        <p:blipFill>
          <a:blip r:embed="rId2"/>
          <a:stretch>
            <a:fillRect/>
          </a:stretch>
        </p:blipFill>
        <p:spPr>
          <a:xfrm>
            <a:off x="181957" y="6558680"/>
            <a:ext cx="5628698" cy="131923"/>
          </a:xfrm>
          <a:prstGeom prst="rect">
            <a:avLst/>
          </a:prstGeom>
        </p:spPr>
      </p:pic>
      <p:sp>
        <p:nvSpPr>
          <p:cNvPr id="22" name="Marcador de gráfico 21"/>
          <p:cNvSpPr>
            <a:spLocks noGrp="1"/>
          </p:cNvSpPr>
          <p:nvPr>
            <p:ph type="chart" sz="quarter" idx="12"/>
          </p:nvPr>
        </p:nvSpPr>
        <p:spPr>
          <a:xfrm>
            <a:off x="6557183" y="1224744"/>
            <a:ext cx="5000625" cy="5094287"/>
          </a:xfrm>
          <a:prstGeom prst="rect">
            <a:avLst/>
          </a:prstGeom>
        </p:spPr>
        <p:txBody>
          <a:bodyPr/>
          <a:lstStyle/>
          <a:p>
            <a:endParaRPr lang="es-ES_tradnl"/>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7" y="46122"/>
            <a:ext cx="509997" cy="1141326"/>
          </a:xfrm>
          <a:prstGeom prst="rect">
            <a:avLst/>
          </a:prstGeom>
        </p:spPr>
      </p:pic>
    </p:spTree>
    <p:extLst>
      <p:ext uri="{BB962C8B-B14F-4D97-AF65-F5344CB8AC3E}">
        <p14:creationId xmlns:p14="http://schemas.microsoft.com/office/powerpoint/2010/main" val="4261871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p:nvSpPr>
        <p:spPr>
          <a:xfrm>
            <a:off x="1" y="0"/>
            <a:ext cx="1177531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719F4583-E2C9-4487-BCD4-0693278F37E4}" type="datetimeFigureOut">
              <a:rPr lang="en-ZA" smtClean="0"/>
              <a:pPr>
                <a:defRPr/>
              </a:pPr>
              <a:t>2023/10/11</a:t>
            </a:fld>
            <a:endParaRPr lang="en-ZA" dirty="0"/>
          </a:p>
        </p:txBody>
      </p:sp>
      <p:sp>
        <p:nvSpPr>
          <p:cNvPr id="3" name="Footer Placeholder 2"/>
          <p:cNvSpPr>
            <a:spLocks noGrp="1"/>
          </p:cNvSpPr>
          <p:nvPr>
            <p:ph type="ftr" sz="quarter" idx="11"/>
          </p:nvPr>
        </p:nvSpPr>
        <p:spPr/>
        <p:txBody>
          <a:bodyPr/>
          <a:lstStyle/>
          <a:p>
            <a:pPr>
              <a:defRPr/>
            </a:pPr>
            <a:endParaRPr lang="en-ZA" dirty="0"/>
          </a:p>
        </p:txBody>
      </p:sp>
      <p:sp>
        <p:nvSpPr>
          <p:cNvPr id="4" name="Slide Number Placeholder 3"/>
          <p:cNvSpPr>
            <a:spLocks noGrp="1"/>
          </p:cNvSpPr>
          <p:nvPr>
            <p:ph type="sldNum" sz="quarter" idx="12"/>
          </p:nvPr>
        </p:nvSpPr>
        <p:spPr/>
        <p:txBody>
          <a:bodyPr/>
          <a:lstStyle/>
          <a:p>
            <a:pPr>
              <a:defRPr/>
            </a:pPr>
            <a:fld id="{30BE4AE6-5A2E-4602-8B9A-225E4902168B}" type="slidenum">
              <a:rPr lang="en-ZA" smtClean="0"/>
              <a:pPr>
                <a:defRPr/>
              </a:pPr>
              <a:t>‹Nº›</a:t>
            </a:fld>
            <a:endParaRPr lang="en-ZA" dirty="0"/>
          </a:p>
        </p:txBody>
      </p:sp>
    </p:spTree>
    <p:extLst>
      <p:ext uri="{BB962C8B-B14F-4D97-AF65-F5344CB8AC3E}">
        <p14:creationId xmlns:p14="http://schemas.microsoft.com/office/powerpoint/2010/main" val="38370172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82198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
        <p:cNvGrpSpPr/>
        <p:nvPr/>
      </p:nvGrpSpPr>
      <p:grpSpPr>
        <a:xfrm>
          <a:off x="0" y="0"/>
          <a:ext cx="0" cy="0"/>
          <a:chOff x="0" y="0"/>
          <a:chExt cx="0" cy="0"/>
        </a:xfrm>
      </p:grpSpPr>
      <p:sp>
        <p:nvSpPr>
          <p:cNvPr id="11" name="Google Shape;11;p4"/>
          <p:cNvSpPr/>
          <p:nvPr/>
        </p:nvSpPr>
        <p:spPr>
          <a:xfrm>
            <a:off x="5943600" y="768350"/>
            <a:ext cx="5321300" cy="4546600"/>
          </a:xfrm>
          <a:prstGeom prst="rect">
            <a:avLst/>
          </a:prstGeom>
          <a:solidFill>
            <a:srgbClr val="1941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9125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illas azul">
    <p:spTree>
      <p:nvGrpSpPr>
        <p:cNvPr id="1" name=""/>
        <p:cNvGrpSpPr/>
        <p:nvPr/>
      </p:nvGrpSpPr>
      <p:grpSpPr>
        <a:xfrm>
          <a:off x="0" y="0"/>
          <a:ext cx="0" cy="0"/>
          <a:chOff x="0" y="0"/>
          <a:chExt cx="0" cy="0"/>
        </a:xfrm>
      </p:grpSpPr>
      <p:sp>
        <p:nvSpPr>
          <p:cNvPr id="7" name="Rectángulo 6"/>
          <p:cNvSpPr/>
          <p:nvPr userDrawn="1"/>
        </p:nvSpPr>
        <p:spPr>
          <a:xfrm>
            <a:off x="1" y="1"/>
            <a:ext cx="7924799" cy="6858000"/>
          </a:xfrm>
          <a:prstGeom prst="rect">
            <a:avLst/>
          </a:prstGeom>
          <a:solidFill>
            <a:srgbClr val="00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4" name="Marcador de contenido 3"/>
          <p:cNvSpPr>
            <a:spLocks noGrp="1"/>
          </p:cNvSpPr>
          <p:nvPr>
            <p:ph sz="quarter" idx="10"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
        <p:nvSpPr>
          <p:cNvPr id="5" name="Marcador de imagen 6"/>
          <p:cNvSpPr>
            <a:spLocks noGrp="1"/>
          </p:cNvSpPr>
          <p:nvPr>
            <p:ph type="pic" sz="quarter" idx="11"/>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Tree>
    <p:extLst>
      <p:ext uri="{BB962C8B-B14F-4D97-AF65-F5344CB8AC3E}">
        <p14:creationId xmlns:p14="http://schemas.microsoft.com/office/powerpoint/2010/main" val="130001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illa naranjo">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F14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10"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874573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illa amarillo">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168917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illa verde">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0C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209039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adilla celeste">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44C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142802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A71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204183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adilla mostaza">
    <p:spTree>
      <p:nvGrpSpPr>
        <p:cNvPr id="1" name=""/>
        <p:cNvGrpSpPr/>
        <p:nvPr/>
      </p:nvGrpSpPr>
      <p:grpSpPr>
        <a:xfrm>
          <a:off x="0" y="0"/>
          <a:ext cx="0" cy="0"/>
          <a:chOff x="0" y="0"/>
          <a:chExt cx="0" cy="0"/>
        </a:xfrm>
      </p:grpSpPr>
      <p:sp>
        <p:nvSpPr>
          <p:cNvPr id="3" name="Rectángulo 2"/>
          <p:cNvSpPr/>
          <p:nvPr userDrawn="1"/>
        </p:nvSpPr>
        <p:spPr>
          <a:xfrm>
            <a:off x="1" y="1"/>
            <a:ext cx="7924799" cy="6858000"/>
          </a:xfrm>
          <a:prstGeom prst="rect">
            <a:avLst/>
          </a:prstGeom>
          <a:solidFill>
            <a:srgbClr val="DB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imagen 6"/>
          <p:cNvSpPr>
            <a:spLocks noGrp="1"/>
          </p:cNvSpPr>
          <p:nvPr>
            <p:ph type="pic" sz="quarter" idx="10"/>
          </p:nvPr>
        </p:nvSpPr>
        <p:spPr>
          <a:xfrm>
            <a:off x="7924800" y="0"/>
            <a:ext cx="4267200" cy="6858000"/>
          </a:xfrm>
          <a:prstGeom prst="rect">
            <a:avLst/>
          </a:prstGeom>
        </p:spPr>
        <p:txBody>
          <a:bodyPr/>
          <a:lstStyle>
            <a:lvl1pPr marL="0" indent="0">
              <a:buNone/>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Título 1"/>
          <p:cNvSpPr>
            <a:spLocks noGrp="1"/>
          </p:cNvSpPr>
          <p:nvPr>
            <p:ph type="title" hasCustomPrompt="1"/>
          </p:nvPr>
        </p:nvSpPr>
        <p:spPr>
          <a:xfrm>
            <a:off x="479425" y="2583392"/>
            <a:ext cx="6488113" cy="930276"/>
          </a:xfrm>
          <a:prstGeom prst="rect">
            <a:avLst/>
          </a:prstGeom>
        </p:spPr>
        <p:txBody>
          <a:bodyPr/>
          <a:lstStyle>
            <a:lvl1pPr>
              <a:defRPr sz="3600" b="1" i="0" spc="300">
                <a:solidFill>
                  <a:schemeClr val="bg1"/>
                </a:solidFill>
                <a:latin typeface="Calibri" charset="0"/>
                <a:ea typeface="Calibri" charset="0"/>
                <a:cs typeface="Calibri" charset="0"/>
              </a:defRPr>
            </a:lvl1pPr>
          </a:lstStyle>
          <a:p>
            <a:r>
              <a:rPr lang="es-ES_tradnl" dirty="0"/>
              <a:t>TITULO</a:t>
            </a:r>
          </a:p>
        </p:txBody>
      </p:sp>
      <p:sp>
        <p:nvSpPr>
          <p:cNvPr id="6" name="Marcador de contenido 3"/>
          <p:cNvSpPr>
            <a:spLocks noGrp="1"/>
          </p:cNvSpPr>
          <p:nvPr>
            <p:ph sz="quarter" idx="11" hasCustomPrompt="1"/>
          </p:nvPr>
        </p:nvSpPr>
        <p:spPr>
          <a:xfrm>
            <a:off x="479425" y="3725861"/>
            <a:ext cx="5538788" cy="1557337"/>
          </a:xfrm>
          <a:prstGeom prst="rect">
            <a:avLst/>
          </a:prstGeom>
        </p:spPr>
        <p:txBody>
          <a:bodyPr/>
          <a:lstStyle>
            <a:lvl1pPr marL="0" indent="0">
              <a:buNone/>
              <a:defRPr sz="3600" b="0" i="0" spc="300">
                <a:solidFill>
                  <a:schemeClr val="bg1"/>
                </a:solidFill>
                <a:latin typeface="Calibri Light" charset="0"/>
                <a:ea typeface="Calibri Light" charset="0"/>
                <a:cs typeface="Calibri Light" charset="0"/>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s-ES" dirty="0"/>
              <a:t>HAGA CLIC PARA MODIFICAR EL TEXTO</a:t>
            </a:r>
            <a:endParaRPr lang="es-ES_tradnl" dirty="0"/>
          </a:p>
        </p:txBody>
      </p:sp>
    </p:spTree>
    <p:extLst>
      <p:ext uri="{BB962C8B-B14F-4D97-AF65-F5344CB8AC3E}">
        <p14:creationId xmlns:p14="http://schemas.microsoft.com/office/powerpoint/2010/main" val="185262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7044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1" r:id="rId3"/>
    <p:sldLayoutId id="2147483658" r:id="rId4"/>
    <p:sldLayoutId id="2147483662" r:id="rId5"/>
    <p:sldLayoutId id="2147483663" r:id="rId6"/>
    <p:sldLayoutId id="2147483664" r:id="rId7"/>
    <p:sldLayoutId id="2147483665" r:id="rId8"/>
    <p:sldLayoutId id="2147483666" r:id="rId9"/>
    <p:sldLayoutId id="2147483669" r:id="rId10"/>
    <p:sldLayoutId id="2147483667" r:id="rId11"/>
    <p:sldLayoutId id="2147483652" r:id="rId12"/>
    <p:sldLayoutId id="2147483656" r:id="rId13"/>
    <p:sldLayoutId id="2147483653" r:id="rId14"/>
    <p:sldLayoutId id="2147483657" r:id="rId15"/>
    <p:sldLayoutId id="2147483660" r:id="rId16"/>
    <p:sldLayoutId id="2147483654" r:id="rId17"/>
    <p:sldLayoutId id="2147483661" r:id="rId18"/>
    <p:sldLayoutId id="2147483655" r:id="rId19"/>
    <p:sldLayoutId id="2147483670" r:id="rId20"/>
    <p:sldLayoutId id="2147483671" r:id="rId21"/>
    <p:sldLayoutId id="2147483672" r:id="rId22"/>
    <p:sldLayoutId id="2147483673"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pos="778" userDrawn="1">
          <p15:clr>
            <a:srgbClr val="F26B43"/>
          </p15:clr>
        </p15:guide>
        <p15:guide id="3" pos="892" userDrawn="1">
          <p15:clr>
            <a:srgbClr val="F26B43"/>
          </p15:clr>
        </p15:guide>
        <p15:guide id="4" pos="1384" userDrawn="1">
          <p15:clr>
            <a:srgbClr val="F26B43"/>
          </p15:clr>
        </p15:guide>
        <p15:guide id="5" pos="1482" userDrawn="1">
          <p15:clr>
            <a:srgbClr val="F26B43"/>
          </p15:clr>
        </p15:guide>
        <p15:guide id="6" pos="1974" userDrawn="1">
          <p15:clr>
            <a:srgbClr val="F26B43"/>
          </p15:clr>
        </p15:guide>
        <p15:guide id="7" pos="2081" userDrawn="1">
          <p15:clr>
            <a:srgbClr val="F26B43"/>
          </p15:clr>
        </p15:guide>
        <p15:guide id="8" pos="2590" userDrawn="1">
          <p15:clr>
            <a:srgbClr val="F26B43"/>
          </p15:clr>
        </p15:guide>
        <p15:guide id="9" pos="2679" userDrawn="1">
          <p15:clr>
            <a:srgbClr val="F26B43"/>
          </p15:clr>
        </p15:guide>
        <p15:guide id="10" pos="3188" userDrawn="1">
          <p15:clr>
            <a:srgbClr val="F26B43"/>
          </p15:clr>
        </p15:guide>
        <p15:guide id="11" pos="3273" userDrawn="1">
          <p15:clr>
            <a:srgbClr val="F26B43"/>
          </p15:clr>
        </p15:guide>
        <p15:guide id="12" pos="3791" userDrawn="1">
          <p15:clr>
            <a:srgbClr val="F26B43"/>
          </p15:clr>
        </p15:guide>
        <p15:guide id="13" pos="3885" userDrawn="1">
          <p15:clr>
            <a:srgbClr val="F26B43"/>
          </p15:clr>
        </p15:guide>
        <p15:guide id="14" pos="4389" userDrawn="1">
          <p15:clr>
            <a:srgbClr val="F26B43"/>
          </p15:clr>
        </p15:guide>
        <p15:guide id="15" pos="4496" userDrawn="1">
          <p15:clr>
            <a:srgbClr val="F26B43"/>
          </p15:clr>
        </p15:guide>
        <p15:guide id="16" pos="4992" userDrawn="1">
          <p15:clr>
            <a:srgbClr val="F26B43"/>
          </p15:clr>
        </p15:guide>
        <p15:guide id="17" pos="5081" userDrawn="1">
          <p15:clr>
            <a:srgbClr val="F26B43"/>
          </p15:clr>
        </p15:guide>
        <p15:guide id="18" pos="5586" userDrawn="1">
          <p15:clr>
            <a:srgbClr val="F26B43"/>
          </p15:clr>
        </p15:guide>
        <p15:guide id="19" pos="5671" userDrawn="1">
          <p15:clr>
            <a:srgbClr val="F26B43"/>
          </p15:clr>
        </p15:guide>
        <p15:guide id="20" pos="6184" userDrawn="1">
          <p15:clr>
            <a:srgbClr val="F26B43"/>
          </p15:clr>
        </p15:guide>
        <p15:guide id="21" pos="6287" userDrawn="1">
          <p15:clr>
            <a:srgbClr val="F26B43"/>
          </p15:clr>
        </p15:guide>
        <p15:guide id="22" pos="6783" userDrawn="1">
          <p15:clr>
            <a:srgbClr val="F26B43"/>
          </p15:clr>
        </p15:guide>
        <p15:guide id="23" pos="6885" userDrawn="1">
          <p15:clr>
            <a:srgbClr val="F26B43"/>
          </p15:clr>
        </p15:guide>
        <p15:guide id="24" pos="7390" userDrawn="1">
          <p15:clr>
            <a:srgbClr val="F26B43"/>
          </p15:clr>
        </p15:guide>
        <p15:guide id="25" orient="horz" pos="290" userDrawn="1">
          <p15:clr>
            <a:srgbClr val="F26B43"/>
          </p15:clr>
        </p15:guide>
        <p15:guide id="26" orient="horz" pos="4019" userDrawn="1">
          <p15:clr>
            <a:srgbClr val="F26B43"/>
          </p15:clr>
        </p15:guide>
        <p15:guide id="27" orient="horz" pos="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2" name="Imagen 1">
            <a:extLst>
              <a:ext uri="{FF2B5EF4-FFF2-40B4-BE49-F238E27FC236}">
                <a16:creationId xmlns:a16="http://schemas.microsoft.com/office/drawing/2014/main" id="{C3E13991-A56E-EC4D-AA75-8A5D29D3F43B}"/>
              </a:ext>
            </a:extLst>
          </p:cNvPr>
          <p:cNvPicPr>
            <a:picLocks noChangeAspect="1"/>
          </p:cNvPicPr>
          <p:nvPr/>
        </p:nvPicPr>
        <p:blipFill>
          <a:blip r:embed="rId3"/>
          <a:stretch>
            <a:fillRect/>
          </a:stretch>
        </p:blipFill>
        <p:spPr>
          <a:xfrm>
            <a:off x="0" y="0"/>
            <a:ext cx="12192000" cy="6858000"/>
          </a:xfrm>
          <a:prstGeom prst="rect">
            <a:avLst/>
          </a:prstGeom>
        </p:spPr>
      </p:pic>
      <p:sp>
        <p:nvSpPr>
          <p:cNvPr id="44" name="Google Shape;44;p16"/>
          <p:cNvSpPr/>
          <p:nvPr/>
        </p:nvSpPr>
        <p:spPr>
          <a:xfrm>
            <a:off x="0" y="0"/>
            <a:ext cx="12192000" cy="6858000"/>
          </a:xfrm>
          <a:prstGeom prst="rect">
            <a:avLst/>
          </a:prstGeom>
          <a:gradFill>
            <a:gsLst>
              <a:gs pos="0">
                <a:srgbClr val="19416A"/>
              </a:gs>
              <a:gs pos="20000">
                <a:srgbClr val="19416A"/>
              </a:gs>
              <a:gs pos="100000">
                <a:srgbClr val="0070C0">
                  <a:alpha val="40000"/>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45" name="Google Shape;45;p16"/>
          <p:cNvGrpSpPr/>
          <p:nvPr/>
        </p:nvGrpSpPr>
        <p:grpSpPr>
          <a:xfrm>
            <a:off x="4341917" y="1375946"/>
            <a:ext cx="7425038" cy="4596591"/>
            <a:chOff x="477908" y="1427369"/>
            <a:chExt cx="6783475" cy="4596591"/>
          </a:xfrm>
        </p:grpSpPr>
        <p:sp>
          <p:nvSpPr>
            <p:cNvPr id="46" name="Google Shape;46;p16"/>
            <p:cNvSpPr txBox="1"/>
            <p:nvPr/>
          </p:nvSpPr>
          <p:spPr>
            <a:xfrm>
              <a:off x="477908" y="1427369"/>
              <a:ext cx="6783475" cy="20530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s-CL" sz="6000" dirty="0">
                  <a:solidFill>
                    <a:schemeClr val="bg2"/>
                  </a:solidFill>
                  <a:latin typeface="Candara" panose="020E0502030303020204" pitchFamily="34" charset="0"/>
                </a:rPr>
                <a:t>Planificación para el desarrollo con enfoque de género</a:t>
              </a:r>
              <a:br>
                <a:rPr lang="es-CL" sz="6000" dirty="0">
                  <a:solidFill>
                    <a:schemeClr val="bg2"/>
                  </a:solidFill>
                  <a:latin typeface="Candara" panose="020E0502030303020204" pitchFamily="34" charset="0"/>
                </a:rPr>
              </a:br>
              <a:endParaRPr dirty="0">
                <a:solidFill>
                  <a:schemeClr val="bg2"/>
                </a:solidFill>
              </a:endParaRPr>
            </a:p>
          </p:txBody>
        </p:sp>
        <p:sp>
          <p:nvSpPr>
            <p:cNvPr id="47" name="Google Shape;47;p16"/>
            <p:cNvSpPr txBox="1"/>
            <p:nvPr/>
          </p:nvSpPr>
          <p:spPr>
            <a:xfrm>
              <a:off x="702016" y="4890872"/>
              <a:ext cx="5173368" cy="1133088"/>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ID" sz="2400" b="1" i="0" u="none" strike="noStrike" cap="none" dirty="0" err="1">
                  <a:solidFill>
                    <a:schemeClr val="lt1"/>
                  </a:solidFill>
                  <a:latin typeface="Nunito Sans SemiBold"/>
                  <a:ea typeface="Nunito Sans SemiBold"/>
                  <a:cs typeface="Nunito Sans SemiBold"/>
                  <a:sym typeface="Nunito Sans SemiBold"/>
                </a:rPr>
                <a:t>Fondo</a:t>
              </a:r>
              <a:r>
                <a:rPr lang="en-ID" sz="2400" b="1" i="0" u="none" strike="noStrike" cap="none" dirty="0">
                  <a:solidFill>
                    <a:schemeClr val="lt1"/>
                  </a:solidFill>
                  <a:latin typeface="Nunito Sans SemiBold"/>
                  <a:ea typeface="Nunito Sans SemiBold"/>
                  <a:cs typeface="Nunito Sans SemiBold"/>
                  <a:sym typeface="Nunito Sans SemiBold"/>
                </a:rPr>
                <a:t> Chile </a:t>
              </a:r>
            </a:p>
            <a:p>
              <a:pPr marL="0" marR="0" lvl="0" indent="0" rtl="0">
                <a:spcBef>
                  <a:spcPts val="0"/>
                </a:spcBef>
                <a:spcAft>
                  <a:spcPts val="0"/>
                </a:spcAft>
                <a:buNone/>
              </a:pPr>
              <a:r>
                <a:rPr lang="en-ID" sz="2400" b="1" i="0" u="none" strike="noStrike" cap="none" dirty="0" err="1">
                  <a:solidFill>
                    <a:schemeClr val="lt1"/>
                  </a:solidFill>
                  <a:latin typeface="Nunito Sans SemiBold"/>
                  <a:ea typeface="Nunito Sans SemiBold"/>
                  <a:cs typeface="Nunito Sans SemiBold"/>
                  <a:sym typeface="Nunito Sans SemiBold"/>
                </a:rPr>
                <a:t>Convocatoria</a:t>
              </a:r>
              <a:r>
                <a:rPr lang="en-ID" sz="2400" b="1" i="0" u="none" strike="noStrike" cap="none">
                  <a:solidFill>
                    <a:schemeClr val="lt1"/>
                  </a:solidFill>
                  <a:latin typeface="Nunito Sans SemiBold"/>
                  <a:ea typeface="Nunito Sans SemiBold"/>
                  <a:cs typeface="Nunito Sans SemiBold"/>
                  <a:sym typeface="Nunito Sans SemiBold"/>
                </a:rPr>
                <a:t> 2023</a:t>
              </a:r>
              <a:endParaRPr lang="en-ID" sz="2400" b="1" i="0" u="none" strike="noStrike" cap="none" dirty="0">
                <a:solidFill>
                  <a:schemeClr val="lt1"/>
                </a:solidFill>
                <a:latin typeface="Nunito Sans SemiBold"/>
                <a:ea typeface="Nunito Sans SemiBold"/>
                <a:cs typeface="Nunito Sans SemiBold"/>
                <a:sym typeface="Nunito Sans SemiBold"/>
              </a:endParaRPr>
            </a:p>
          </p:txBody>
        </p:sp>
      </p:grpSp>
      <p:pic>
        <p:nvPicPr>
          <p:cNvPr id="5" name="Imagen 4">
            <a:extLst>
              <a:ext uri="{FF2B5EF4-FFF2-40B4-BE49-F238E27FC236}">
                <a16:creationId xmlns:a16="http://schemas.microsoft.com/office/drawing/2014/main" id="{F05CFB39-A910-0E40-BB29-3F35D44F357E}"/>
              </a:ext>
            </a:extLst>
          </p:cNvPr>
          <p:cNvPicPr>
            <a:picLocks noChangeAspect="1"/>
          </p:cNvPicPr>
          <p:nvPr/>
        </p:nvPicPr>
        <p:blipFill>
          <a:blip r:embed="rId4"/>
          <a:stretch>
            <a:fillRect/>
          </a:stretch>
        </p:blipFill>
        <p:spPr>
          <a:xfrm>
            <a:off x="2197335" y="1688537"/>
            <a:ext cx="1719540" cy="3480926"/>
          </a:xfrm>
          <a:prstGeom prst="rect">
            <a:avLst/>
          </a:prstGeom>
        </p:spPr>
      </p:pic>
    </p:spTree>
    <p:extLst>
      <p:ext uri="{BB962C8B-B14F-4D97-AF65-F5344CB8AC3E}">
        <p14:creationId xmlns:p14="http://schemas.microsoft.com/office/powerpoint/2010/main" val="170111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389" y="844323"/>
            <a:ext cx="11506050" cy="1638718"/>
          </a:xfrm>
        </p:spPr>
        <p:txBody>
          <a:bodyPr/>
          <a:lstStyle/>
          <a:p>
            <a:r>
              <a:rPr lang="es-CL" dirty="0"/>
              <a:t>	</a:t>
            </a:r>
            <a:r>
              <a:rPr lang="es-CL" b="1" dirty="0">
                <a:latin typeface="Candara" panose="020E0502030303020204" pitchFamily="34" charset="0"/>
              </a:rPr>
              <a:t>II. Etapas en la formulación de la propuesta</a:t>
            </a:r>
            <a:endParaRPr lang="es-ES_tradnl" b="1" dirty="0">
              <a:latin typeface="Candara" panose="020E0502030303020204" pitchFamily="34" charset="0"/>
            </a:endParaRPr>
          </a:p>
        </p:txBody>
      </p:sp>
      <p:graphicFrame>
        <p:nvGraphicFramePr>
          <p:cNvPr id="7" name="Diagrama 6">
            <a:extLst>
              <a:ext uri="{FF2B5EF4-FFF2-40B4-BE49-F238E27FC236}">
                <a16:creationId xmlns:a16="http://schemas.microsoft.com/office/drawing/2014/main" id="{0AE95BFE-33A8-280C-5DB0-AB7C675E31CA}"/>
              </a:ext>
            </a:extLst>
          </p:cNvPr>
          <p:cNvGraphicFramePr/>
          <p:nvPr>
            <p:extLst>
              <p:ext uri="{D42A27DB-BD31-4B8C-83A1-F6EECF244321}">
                <p14:modId xmlns:p14="http://schemas.microsoft.com/office/powerpoint/2010/main" val="3057936772"/>
              </p:ext>
            </p:extLst>
          </p:nvPr>
        </p:nvGraphicFramePr>
        <p:xfrm>
          <a:off x="1923393" y="1502979"/>
          <a:ext cx="8534400" cy="4362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DED1E57F-CB2C-99CE-E340-3D6FF2877714}"/>
              </a:ext>
            </a:extLst>
          </p:cNvPr>
          <p:cNvSpPr/>
          <p:nvPr/>
        </p:nvSpPr>
        <p:spPr>
          <a:xfrm>
            <a:off x="4776953" y="5976914"/>
            <a:ext cx="2879834" cy="372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Estrategia de salida</a:t>
            </a:r>
          </a:p>
        </p:txBody>
      </p:sp>
      <p:sp>
        <p:nvSpPr>
          <p:cNvPr id="9" name="Rectángulo: esquinas redondeadas 8">
            <a:extLst>
              <a:ext uri="{FF2B5EF4-FFF2-40B4-BE49-F238E27FC236}">
                <a16:creationId xmlns:a16="http://schemas.microsoft.com/office/drawing/2014/main" id="{B82E9281-E8F5-BE88-7860-AEAC5A23B7EA}"/>
              </a:ext>
            </a:extLst>
          </p:cNvPr>
          <p:cNvSpPr/>
          <p:nvPr/>
        </p:nvSpPr>
        <p:spPr>
          <a:xfrm>
            <a:off x="7730359" y="5976914"/>
            <a:ext cx="2879834" cy="372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Comunicaciones</a:t>
            </a:r>
          </a:p>
        </p:txBody>
      </p:sp>
    </p:spTree>
    <p:extLst>
      <p:ext uri="{BB962C8B-B14F-4D97-AF65-F5344CB8AC3E}">
        <p14:creationId xmlns:p14="http://schemas.microsoft.com/office/powerpoint/2010/main" val="42787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4008" y="0"/>
            <a:ext cx="9835117" cy="1638718"/>
          </a:xfrm>
        </p:spPr>
        <p:txBody>
          <a:bodyPr/>
          <a:lstStyle/>
          <a:p>
            <a:r>
              <a:rPr lang="es-ES_tradnl" b="1" dirty="0">
                <a:latin typeface="Candara" panose="020E0502030303020204" pitchFamily="34" charset="0"/>
              </a:rPr>
              <a:t>1. Análisis del problema</a:t>
            </a:r>
          </a:p>
        </p:txBody>
      </p:sp>
      <p:sp>
        <p:nvSpPr>
          <p:cNvPr id="4" name="CuadroTexto 3">
            <a:extLst>
              <a:ext uri="{FF2B5EF4-FFF2-40B4-BE49-F238E27FC236}">
                <a16:creationId xmlns:a16="http://schemas.microsoft.com/office/drawing/2014/main" id="{13834B8C-8F46-498D-94B2-9A49B95D9D2F}"/>
              </a:ext>
            </a:extLst>
          </p:cNvPr>
          <p:cNvSpPr txBox="1"/>
          <p:nvPr/>
        </p:nvSpPr>
        <p:spPr>
          <a:xfrm>
            <a:off x="832513" y="958763"/>
            <a:ext cx="10617959" cy="4199611"/>
          </a:xfrm>
          <a:prstGeom prst="rect">
            <a:avLst/>
          </a:prstGeom>
          <a:noFill/>
        </p:spPr>
        <p:txBody>
          <a:bodyPr wrap="square" rtlCol="0">
            <a:spAutoFit/>
          </a:bodyPr>
          <a:lstStyle/>
          <a:p>
            <a:pPr marL="342900" indent="-342900">
              <a:lnSpc>
                <a:spcPct val="150000"/>
              </a:lnSpc>
              <a:buAutoNum type="arabicPeriod"/>
            </a:pPr>
            <a:r>
              <a:rPr lang="es-CL" sz="2000" spc="300" dirty="0">
                <a:solidFill>
                  <a:srgbClr val="005FAB"/>
                </a:solidFill>
                <a:latin typeface="Candara" panose="020E0502030303020204" pitchFamily="34" charset="0"/>
              </a:rPr>
              <a:t>Identificar y definir el </a:t>
            </a:r>
            <a:r>
              <a:rPr lang="es-CL" sz="2000" b="1" spc="300" dirty="0">
                <a:solidFill>
                  <a:srgbClr val="FF0000"/>
                </a:solidFill>
                <a:latin typeface="Candara" panose="020E0502030303020204" pitchFamily="34" charset="0"/>
              </a:rPr>
              <a:t>problema </a:t>
            </a:r>
            <a:r>
              <a:rPr lang="es-CL" sz="2000" spc="300" dirty="0">
                <a:solidFill>
                  <a:srgbClr val="005FAB"/>
                </a:solidFill>
                <a:latin typeface="Candara" panose="020E0502030303020204" pitchFamily="34" charset="0"/>
              </a:rPr>
              <a:t>que queremos abordar</a:t>
            </a:r>
          </a:p>
          <a:p>
            <a:pPr marL="914400" lvl="1" indent="-457200">
              <a:lnSpc>
                <a:spcPct val="150000"/>
              </a:lnSpc>
              <a:buAutoNum type="alphaLcPeriod"/>
            </a:pPr>
            <a:r>
              <a:rPr lang="es-CL" sz="2000" spc="300" dirty="0">
                <a:solidFill>
                  <a:srgbClr val="005FAB"/>
                </a:solidFill>
                <a:latin typeface="Candara" panose="020E0502030303020204" pitchFamily="34" charset="0"/>
              </a:rPr>
              <a:t>Claridad, precisión, amplitud</a:t>
            </a:r>
          </a:p>
          <a:p>
            <a:pPr marL="914400" lvl="1" indent="-457200">
              <a:lnSpc>
                <a:spcPct val="150000"/>
              </a:lnSpc>
              <a:buAutoNum type="alphaLcPeriod"/>
            </a:pPr>
            <a:r>
              <a:rPr lang="es-CL" sz="2000" spc="300" dirty="0">
                <a:solidFill>
                  <a:srgbClr val="005FAB"/>
                </a:solidFill>
                <a:latin typeface="Candara" panose="020E0502030303020204" pitchFamily="34" charset="0"/>
              </a:rPr>
              <a:t>Causas del problema y relaciones causales </a:t>
            </a:r>
          </a:p>
          <a:p>
            <a:pPr marL="914400" lvl="1" indent="-457200">
              <a:lnSpc>
                <a:spcPct val="150000"/>
              </a:lnSpc>
              <a:buAutoNum type="alphaLcPeriod"/>
            </a:pPr>
            <a:r>
              <a:rPr lang="es-CL" sz="2000" spc="300" dirty="0">
                <a:solidFill>
                  <a:srgbClr val="005FAB"/>
                </a:solidFill>
                <a:latin typeface="Candara" panose="020E0502030303020204" pitchFamily="34" charset="0"/>
              </a:rPr>
              <a:t>Cómo afecta de manera diferenciada a los distintos grupos (</a:t>
            </a:r>
            <a:r>
              <a:rPr lang="es-CL" sz="2000" b="1" spc="300" dirty="0">
                <a:solidFill>
                  <a:srgbClr val="005FAB"/>
                </a:solidFill>
                <a:latin typeface="Candara" panose="020E0502030303020204" pitchFamily="34" charset="0"/>
              </a:rPr>
              <a:t>género</a:t>
            </a:r>
            <a:r>
              <a:rPr lang="es-CL" sz="2000" spc="300" dirty="0">
                <a:solidFill>
                  <a:srgbClr val="005FAB"/>
                </a:solidFill>
                <a:latin typeface="Candara" panose="020E0502030303020204" pitchFamily="34" charset="0"/>
              </a:rPr>
              <a:t>)</a:t>
            </a:r>
          </a:p>
          <a:p>
            <a:pPr marL="914400" lvl="1" indent="-457200">
              <a:lnSpc>
                <a:spcPct val="150000"/>
              </a:lnSpc>
              <a:buAutoNum type="alphaLcPeriod"/>
            </a:pPr>
            <a:r>
              <a:rPr lang="es-CL" sz="2000" b="1" spc="300" dirty="0">
                <a:solidFill>
                  <a:srgbClr val="005FAB"/>
                </a:solidFill>
                <a:latin typeface="Candara" panose="020E0502030303020204" pitchFamily="34" charset="0"/>
              </a:rPr>
              <a:t>Mirada integral</a:t>
            </a:r>
            <a:r>
              <a:rPr lang="es-CL" sz="2000" spc="300" dirty="0">
                <a:solidFill>
                  <a:srgbClr val="005FAB"/>
                </a:solidFill>
                <a:latin typeface="Candara" panose="020E0502030303020204" pitchFamily="34" charset="0"/>
              </a:rPr>
              <a:t>/sistémica: otras causas</a:t>
            </a:r>
          </a:p>
          <a:p>
            <a:pPr marL="914400" lvl="1" indent="-457200">
              <a:lnSpc>
                <a:spcPct val="150000"/>
              </a:lnSpc>
              <a:buAutoNum type="alphaLcPeriod"/>
            </a:pPr>
            <a:r>
              <a:rPr lang="es-CL" sz="2000" spc="300" dirty="0">
                <a:solidFill>
                  <a:srgbClr val="005FAB"/>
                </a:solidFill>
                <a:latin typeface="Candara" panose="020E0502030303020204" pitchFamily="34" charset="0"/>
              </a:rPr>
              <a:t>Evidencia: tamaño y complejidad del problema, grupos afectados</a:t>
            </a:r>
          </a:p>
          <a:p>
            <a:pPr marL="914400" lvl="1" indent="-457200">
              <a:lnSpc>
                <a:spcPct val="150000"/>
              </a:lnSpc>
              <a:buAutoNum type="alphaLcPeriod"/>
            </a:pPr>
            <a:r>
              <a:rPr lang="es-CL" sz="2000" spc="300" dirty="0">
                <a:solidFill>
                  <a:srgbClr val="005FAB"/>
                </a:solidFill>
                <a:latin typeface="Candara" panose="020E0502030303020204" pitchFamily="34" charset="0"/>
              </a:rPr>
              <a:t>Diseño participativo: cómo y quién (socio local, beneficiarios/as, otros aliados)</a:t>
            </a:r>
          </a:p>
        </p:txBody>
      </p:sp>
      <p:pic>
        <p:nvPicPr>
          <p:cNvPr id="7" name="Imagen 6" descr="Imagen que contiene imágenes prediseñadas&#10;&#10;Descripción generada automáticamente">
            <a:extLst>
              <a:ext uri="{FF2B5EF4-FFF2-40B4-BE49-F238E27FC236}">
                <a16:creationId xmlns:a16="http://schemas.microsoft.com/office/drawing/2014/main" id="{AFEC2693-FD2D-46F5-9A80-DCABB2295BA4}"/>
              </a:ext>
            </a:extLst>
          </p:cNvPr>
          <p:cNvPicPr>
            <a:picLocks noChangeAspect="1"/>
          </p:cNvPicPr>
          <p:nvPr/>
        </p:nvPicPr>
        <p:blipFill>
          <a:blip r:embed="rId3"/>
          <a:stretch>
            <a:fillRect/>
          </a:stretch>
        </p:blipFill>
        <p:spPr>
          <a:xfrm>
            <a:off x="9509859" y="5406243"/>
            <a:ext cx="2368678" cy="1204351"/>
          </a:xfrm>
          <a:prstGeom prst="rect">
            <a:avLst/>
          </a:prstGeom>
        </p:spPr>
      </p:pic>
      <p:sp>
        <p:nvSpPr>
          <p:cNvPr id="3" name="Rectángulo 2">
            <a:extLst>
              <a:ext uri="{FF2B5EF4-FFF2-40B4-BE49-F238E27FC236}">
                <a16:creationId xmlns:a16="http://schemas.microsoft.com/office/drawing/2014/main" id="{25490123-E85F-01E6-7E5A-0976260B724B}"/>
              </a:ext>
            </a:extLst>
          </p:cNvPr>
          <p:cNvSpPr/>
          <p:nvPr/>
        </p:nvSpPr>
        <p:spPr>
          <a:xfrm>
            <a:off x="4392931" y="5262968"/>
            <a:ext cx="2979419" cy="636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Candara" panose="020E0502030303020204" pitchFamily="34" charset="0"/>
              </a:rPr>
              <a:t>Información estratégica</a:t>
            </a:r>
          </a:p>
        </p:txBody>
      </p:sp>
    </p:spTree>
    <p:extLst>
      <p:ext uri="{BB962C8B-B14F-4D97-AF65-F5344CB8AC3E}">
        <p14:creationId xmlns:p14="http://schemas.microsoft.com/office/powerpoint/2010/main" val="1499304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superiores cortadas 2">
            <a:extLst>
              <a:ext uri="{FF2B5EF4-FFF2-40B4-BE49-F238E27FC236}">
                <a16:creationId xmlns:a16="http://schemas.microsoft.com/office/drawing/2014/main" id="{FFA6AB1E-61FE-4952-B890-402182409001}"/>
              </a:ext>
            </a:extLst>
          </p:cNvPr>
          <p:cNvSpPr/>
          <p:nvPr/>
        </p:nvSpPr>
        <p:spPr>
          <a:xfrm>
            <a:off x="1059585" y="4572000"/>
            <a:ext cx="9959710" cy="175130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AA07F665-89B1-4092-9010-662C7F031E5E}"/>
              </a:ext>
            </a:extLst>
          </p:cNvPr>
          <p:cNvSpPr/>
          <p:nvPr/>
        </p:nvSpPr>
        <p:spPr>
          <a:xfrm>
            <a:off x="1059585" y="802178"/>
            <a:ext cx="9761830" cy="5940088"/>
          </a:xfrm>
          <a:prstGeom prst="rect">
            <a:avLst/>
          </a:prstGeom>
        </p:spPr>
        <p:txBody>
          <a:bodyPr wrap="square">
            <a:spAutoFit/>
          </a:bodyPr>
          <a:lstStyle/>
          <a:p>
            <a:pPr marL="342900" indent="-342900">
              <a:lnSpc>
                <a:spcPct val="150000"/>
              </a:lnSpc>
              <a:buFontTx/>
              <a:buChar char="-"/>
            </a:pPr>
            <a:r>
              <a:rPr lang="es-CL" sz="2400" spc="300" dirty="0">
                <a:solidFill>
                  <a:srgbClr val="005FAB"/>
                </a:solidFill>
                <a:latin typeface="Candara" panose="020E0502030303020204" pitchFamily="34" charset="0"/>
              </a:rPr>
              <a:t>Formular en términos de </a:t>
            </a:r>
            <a:r>
              <a:rPr lang="es-CL" sz="2400" b="1" spc="300" dirty="0">
                <a:solidFill>
                  <a:srgbClr val="005FAB"/>
                </a:solidFill>
                <a:latin typeface="Candara" panose="020E0502030303020204" pitchFamily="34" charset="0"/>
              </a:rPr>
              <a:t>realidades o condiciones negativas, y no en términos de elementos específicos que no están disponibles.</a:t>
            </a:r>
            <a:endParaRPr lang="es-CL" sz="2400" spc="300" dirty="0">
              <a:solidFill>
                <a:srgbClr val="005FAB"/>
              </a:solidFill>
              <a:latin typeface="Candara" panose="020E0502030303020204" pitchFamily="34" charset="0"/>
            </a:endParaRPr>
          </a:p>
          <a:p>
            <a:pPr marL="342900" indent="-342900">
              <a:lnSpc>
                <a:spcPct val="150000"/>
              </a:lnSpc>
              <a:buFontTx/>
              <a:buChar char="-"/>
            </a:pPr>
            <a:r>
              <a:rPr lang="es-CL" sz="2400" spc="300" dirty="0">
                <a:solidFill>
                  <a:srgbClr val="005FAB"/>
                </a:solidFill>
                <a:latin typeface="Candara" panose="020E0502030303020204" pitchFamily="34" charset="0"/>
              </a:rPr>
              <a:t>El problema debería estar formulado de tal forma que facilite un </a:t>
            </a:r>
            <a:r>
              <a:rPr lang="es-CL" sz="2400" b="1" spc="300" dirty="0">
                <a:solidFill>
                  <a:srgbClr val="005FAB"/>
                </a:solidFill>
                <a:latin typeface="Candara" panose="020E0502030303020204" pitchFamily="34" charset="0"/>
              </a:rPr>
              <a:t>análisis profundo y amplio</a:t>
            </a:r>
            <a:r>
              <a:rPr lang="es-CL" sz="2400" spc="300" dirty="0">
                <a:solidFill>
                  <a:srgbClr val="005FAB"/>
                </a:solidFill>
                <a:latin typeface="Candara" panose="020E0502030303020204" pitchFamily="34" charset="0"/>
              </a:rPr>
              <a:t>, y no desvíe la atención hacia un tema en particular.</a:t>
            </a:r>
          </a:p>
          <a:p>
            <a:pPr>
              <a:lnSpc>
                <a:spcPct val="150000"/>
              </a:lnSpc>
            </a:pPr>
            <a:endParaRPr lang="es-CL" sz="2400" spc="300" dirty="0">
              <a:solidFill>
                <a:srgbClr val="005FAB"/>
              </a:solidFill>
              <a:latin typeface="Candara" panose="020E0502030303020204" pitchFamily="34" charset="0"/>
            </a:endParaRPr>
          </a:p>
          <a:p>
            <a:pPr>
              <a:lnSpc>
                <a:spcPct val="150000"/>
              </a:lnSpc>
            </a:pPr>
            <a:r>
              <a:rPr lang="es-CL" sz="2400" b="1" spc="300" dirty="0">
                <a:solidFill>
                  <a:schemeClr val="bg1"/>
                </a:solidFill>
                <a:latin typeface="Candara" panose="020E0502030303020204" pitchFamily="34" charset="0"/>
              </a:rPr>
              <a:t>La forma en que está formulado el problema influye en lo que las partes interesadas creen que puede ser la solución. </a:t>
            </a:r>
            <a:endParaRPr lang="es-CL" sz="2000" b="1" dirty="0">
              <a:solidFill>
                <a:schemeClr val="accent1">
                  <a:lumMod val="50000"/>
                </a:schemeClr>
              </a:solidFill>
              <a:latin typeface="Candara" panose="020E0502030303020204" pitchFamily="34" charset="0"/>
            </a:endParaRPr>
          </a:p>
          <a:p>
            <a:r>
              <a:rPr lang="es-CL" sz="2000" b="1" dirty="0">
                <a:solidFill>
                  <a:srgbClr val="C00000"/>
                </a:solidFill>
                <a:latin typeface="Candara" panose="020E0502030303020204" pitchFamily="34" charset="0"/>
              </a:rPr>
              <a:t>				</a:t>
            </a:r>
            <a:endParaRPr lang="es-CL" sz="2000" dirty="0">
              <a:latin typeface="Candara" panose="020E0502030303020204" pitchFamily="34" charset="0"/>
            </a:endParaRPr>
          </a:p>
        </p:txBody>
      </p:sp>
      <p:sp>
        <p:nvSpPr>
          <p:cNvPr id="7" name="Título 1">
            <a:extLst>
              <a:ext uri="{FF2B5EF4-FFF2-40B4-BE49-F238E27FC236}">
                <a16:creationId xmlns:a16="http://schemas.microsoft.com/office/drawing/2014/main" id="{B740669A-3129-4BE1-AD46-4A1223916536}"/>
              </a:ext>
            </a:extLst>
          </p:cNvPr>
          <p:cNvSpPr>
            <a:spLocks noGrp="1"/>
          </p:cNvSpPr>
          <p:nvPr>
            <p:ph type="title"/>
          </p:nvPr>
        </p:nvSpPr>
        <p:spPr>
          <a:xfrm>
            <a:off x="1059585" y="-17181"/>
            <a:ext cx="10835631" cy="819359"/>
          </a:xfrm>
        </p:spPr>
        <p:txBody>
          <a:bodyPr/>
          <a:lstStyle/>
          <a:p>
            <a:r>
              <a:rPr lang="es-ES_tradnl" b="1" dirty="0" err="1">
                <a:latin typeface="Candara" panose="020E0502030303020204" pitchFamily="34" charset="0"/>
              </a:rPr>
              <a:t>Tips</a:t>
            </a:r>
            <a:r>
              <a:rPr lang="es-ES_tradnl" b="1" dirty="0">
                <a:latin typeface="Candara" panose="020E0502030303020204" pitchFamily="34" charset="0"/>
              </a:rPr>
              <a:t> para formular el </a:t>
            </a:r>
            <a:r>
              <a:rPr lang="es-ES_tradnl" b="1" dirty="0">
                <a:solidFill>
                  <a:srgbClr val="FF0000"/>
                </a:solidFill>
                <a:latin typeface="Candara" panose="020E0502030303020204" pitchFamily="34" charset="0"/>
              </a:rPr>
              <a:t>problema</a:t>
            </a:r>
          </a:p>
        </p:txBody>
      </p:sp>
    </p:spTree>
    <p:extLst>
      <p:ext uri="{BB962C8B-B14F-4D97-AF65-F5344CB8AC3E}">
        <p14:creationId xmlns:p14="http://schemas.microsoft.com/office/powerpoint/2010/main" val="17847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A07F665-89B1-4092-9010-662C7F031E5E}"/>
              </a:ext>
            </a:extLst>
          </p:cNvPr>
          <p:cNvSpPr/>
          <p:nvPr/>
        </p:nvSpPr>
        <p:spPr>
          <a:xfrm>
            <a:off x="1059585" y="802178"/>
            <a:ext cx="9761830" cy="5570756"/>
          </a:xfrm>
          <a:prstGeom prst="rect">
            <a:avLst/>
          </a:prstGeom>
        </p:spPr>
        <p:txBody>
          <a:bodyPr wrap="square">
            <a:spAutoFit/>
          </a:bodyPr>
          <a:lstStyle/>
          <a:p>
            <a:endParaRPr lang="es-CL" sz="2400" spc="300" dirty="0">
              <a:solidFill>
                <a:srgbClr val="005FAB"/>
              </a:solidFill>
              <a:latin typeface="Candara" panose="020E0502030303020204" pitchFamily="34" charset="0"/>
            </a:endParaRPr>
          </a:p>
          <a:p>
            <a:r>
              <a:rPr lang="es-CL" sz="2400" spc="300" dirty="0">
                <a:solidFill>
                  <a:srgbClr val="005FAB"/>
                </a:solidFill>
                <a:latin typeface="Candara" panose="020E0502030303020204" pitchFamily="34" charset="0"/>
              </a:rPr>
              <a:t>Por ejemplo:</a:t>
            </a:r>
          </a:p>
          <a:p>
            <a:pPr marL="457200" indent="-457200">
              <a:buFont typeface="+mj-lt"/>
              <a:buAutoNum type="arabicPeriod"/>
            </a:pPr>
            <a:r>
              <a:rPr lang="es-CL" sz="2400" spc="300" dirty="0">
                <a:solidFill>
                  <a:srgbClr val="005FAB"/>
                </a:solidFill>
                <a:latin typeface="Candara" panose="020E0502030303020204" pitchFamily="34" charset="0"/>
              </a:rPr>
              <a:t>“minorías y grupos marginados no tienen derecho al voto” </a:t>
            </a:r>
          </a:p>
          <a:p>
            <a:pPr marL="457200" indent="-457200">
              <a:buFont typeface="+mj-lt"/>
              <a:buAutoNum type="arabicPeriod"/>
            </a:pPr>
            <a:r>
              <a:rPr lang="es-CL" sz="2400" spc="300" dirty="0">
                <a:solidFill>
                  <a:srgbClr val="005FAB"/>
                </a:solidFill>
                <a:latin typeface="Candara" panose="020E0502030303020204" pitchFamily="34" charset="0"/>
              </a:rPr>
              <a:t>“minorías y otros grupos marginados no participan en las elecciones” </a:t>
            </a:r>
          </a:p>
          <a:p>
            <a:pPr marL="457200" indent="-457200">
              <a:buFont typeface="+mj-lt"/>
              <a:buAutoNum type="arabicPeriod"/>
            </a:pPr>
            <a:r>
              <a:rPr lang="es-CL" sz="2400" spc="300" dirty="0">
                <a:solidFill>
                  <a:srgbClr val="005FAB"/>
                </a:solidFill>
                <a:latin typeface="Candara" panose="020E0502030303020204" pitchFamily="34" charset="0"/>
              </a:rPr>
              <a:t> “bajos niveles de participación de las minorías en las elecciones”</a:t>
            </a:r>
          </a:p>
          <a:p>
            <a:pPr>
              <a:lnSpc>
                <a:spcPct val="150000"/>
              </a:lnSpc>
            </a:pPr>
            <a:endParaRPr lang="es-CL" sz="2400" spc="300" dirty="0">
              <a:solidFill>
                <a:srgbClr val="005FAB"/>
              </a:solidFill>
              <a:latin typeface="Candara" panose="020E0502030303020204" pitchFamily="34" charset="0"/>
            </a:endParaRPr>
          </a:p>
          <a:p>
            <a:pPr>
              <a:lnSpc>
                <a:spcPct val="150000"/>
              </a:lnSpc>
            </a:pPr>
            <a:r>
              <a:rPr lang="es-CL" sz="2400" b="1" spc="300" dirty="0">
                <a:solidFill>
                  <a:schemeClr val="bg1"/>
                </a:solidFill>
                <a:latin typeface="Candara" panose="020E0502030303020204" pitchFamily="34" charset="0"/>
              </a:rPr>
              <a:t>La forma en que está formulado el problema influye en lo que las partes interesadas creen que puede ser la solución. </a:t>
            </a:r>
            <a:endParaRPr lang="es-CL" sz="2000" b="1" dirty="0">
              <a:solidFill>
                <a:schemeClr val="accent1">
                  <a:lumMod val="50000"/>
                </a:schemeClr>
              </a:solidFill>
              <a:latin typeface="Candara" panose="020E0502030303020204" pitchFamily="34" charset="0"/>
            </a:endParaRPr>
          </a:p>
          <a:p>
            <a:r>
              <a:rPr lang="es-CL" sz="2000" b="1" dirty="0">
                <a:solidFill>
                  <a:srgbClr val="C00000"/>
                </a:solidFill>
                <a:latin typeface="Candara" panose="020E0502030303020204" pitchFamily="34" charset="0"/>
              </a:rPr>
              <a:t>				</a:t>
            </a:r>
            <a:endParaRPr lang="es-CL" sz="2000" dirty="0">
              <a:latin typeface="Candara" panose="020E0502030303020204" pitchFamily="34" charset="0"/>
            </a:endParaRPr>
          </a:p>
        </p:txBody>
      </p:sp>
      <p:sp>
        <p:nvSpPr>
          <p:cNvPr id="7" name="Título 1">
            <a:extLst>
              <a:ext uri="{FF2B5EF4-FFF2-40B4-BE49-F238E27FC236}">
                <a16:creationId xmlns:a16="http://schemas.microsoft.com/office/drawing/2014/main" id="{B740669A-3129-4BE1-AD46-4A1223916536}"/>
              </a:ext>
            </a:extLst>
          </p:cNvPr>
          <p:cNvSpPr>
            <a:spLocks noGrp="1"/>
          </p:cNvSpPr>
          <p:nvPr>
            <p:ph type="title"/>
          </p:nvPr>
        </p:nvSpPr>
        <p:spPr>
          <a:xfrm>
            <a:off x="1059585" y="-17181"/>
            <a:ext cx="10835631" cy="819359"/>
          </a:xfrm>
        </p:spPr>
        <p:txBody>
          <a:bodyPr/>
          <a:lstStyle/>
          <a:p>
            <a:r>
              <a:rPr lang="es-ES_tradnl" b="1" dirty="0" err="1">
                <a:latin typeface="Candara" panose="020E0502030303020204" pitchFamily="34" charset="0"/>
              </a:rPr>
              <a:t>Tips</a:t>
            </a:r>
            <a:r>
              <a:rPr lang="es-ES_tradnl" b="1" dirty="0">
                <a:latin typeface="Candara" panose="020E0502030303020204" pitchFamily="34" charset="0"/>
              </a:rPr>
              <a:t> para formular el </a:t>
            </a:r>
            <a:r>
              <a:rPr lang="es-ES_tradnl" b="1" dirty="0">
                <a:solidFill>
                  <a:srgbClr val="FF0000"/>
                </a:solidFill>
                <a:latin typeface="Candara" panose="020E0502030303020204" pitchFamily="34" charset="0"/>
              </a:rPr>
              <a:t>problema</a:t>
            </a:r>
          </a:p>
        </p:txBody>
      </p:sp>
    </p:spTree>
    <p:extLst>
      <p:ext uri="{BB962C8B-B14F-4D97-AF65-F5344CB8AC3E}">
        <p14:creationId xmlns:p14="http://schemas.microsoft.com/office/powerpoint/2010/main" val="343570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3834B8C-8F46-498D-94B2-9A49B95D9D2F}"/>
              </a:ext>
            </a:extLst>
          </p:cNvPr>
          <p:cNvSpPr txBox="1"/>
          <p:nvPr/>
        </p:nvSpPr>
        <p:spPr>
          <a:xfrm>
            <a:off x="1008680" y="845017"/>
            <a:ext cx="10673511" cy="5182957"/>
          </a:xfrm>
          <a:prstGeom prst="rect">
            <a:avLst/>
          </a:prstGeom>
          <a:noFill/>
        </p:spPr>
        <p:txBody>
          <a:bodyPr wrap="square" rtlCol="0">
            <a:spAutoFit/>
          </a:bodyPr>
          <a:lstStyle/>
          <a:p>
            <a:pPr marL="342900" indent="-342900">
              <a:lnSpc>
                <a:spcPct val="150000"/>
              </a:lnSpc>
              <a:buFontTx/>
              <a:buChar char="-"/>
            </a:pPr>
            <a:r>
              <a:rPr lang="es-ES" sz="2000" b="1" dirty="0">
                <a:solidFill>
                  <a:schemeClr val="accent1">
                    <a:lumMod val="75000"/>
                  </a:schemeClr>
                </a:solidFill>
                <a:latin typeface="Candara" panose="020E0502030303020204" pitchFamily="34" charset="0"/>
              </a:rPr>
              <a:t>CONOCIMIENTO Y EXPERIENCIA DEL EJECUTOR Y/O SOCIO LOCAL/BENEFICIARIOS/AS</a:t>
            </a:r>
          </a:p>
          <a:p>
            <a:pPr marL="342900" indent="-342900">
              <a:buFontTx/>
              <a:buChar char="-"/>
            </a:pPr>
            <a:r>
              <a:rPr lang="es-ES" sz="2000" b="1" dirty="0">
                <a:solidFill>
                  <a:schemeClr val="accent1">
                    <a:lumMod val="75000"/>
                  </a:schemeClr>
                </a:solidFill>
                <a:latin typeface="Candara" panose="020E0502030303020204" pitchFamily="34" charset="0"/>
              </a:rPr>
              <a:t>REVISIÓN DE LITERATURA/ DATOS Y FUENTES DISPONIBLES: </a:t>
            </a:r>
            <a:r>
              <a:rPr lang="es-ES" sz="2000" b="1" dirty="0">
                <a:solidFill>
                  <a:srgbClr val="0070C0"/>
                </a:solidFill>
                <a:latin typeface="Candara" panose="020E0502030303020204" pitchFamily="34" charset="0"/>
              </a:rPr>
              <a:t>evidencia sobre el contexto: quién, qué y cómo les afecta específicamente, dónde, cómo ha cambiado en el tiempo…</a:t>
            </a:r>
          </a:p>
          <a:p>
            <a:endParaRPr lang="es-ES" sz="2000" b="1" dirty="0">
              <a:solidFill>
                <a:srgbClr val="0070C0"/>
              </a:solidFill>
              <a:latin typeface="Candara" panose="020E0502030303020204" pitchFamily="34" charset="0"/>
            </a:endParaRPr>
          </a:p>
          <a:p>
            <a:pPr marL="800100" lvl="1" indent="-342900">
              <a:buFontTx/>
              <a:buChar char="-"/>
            </a:pPr>
            <a:r>
              <a:rPr lang="es-ES" sz="2000" dirty="0">
                <a:solidFill>
                  <a:srgbClr val="0070C0"/>
                </a:solidFill>
                <a:latin typeface="Candara" panose="020E0502030303020204" pitchFamily="34" charset="0"/>
              </a:rPr>
              <a:t>Datos </a:t>
            </a:r>
            <a:r>
              <a:rPr lang="es-ES" sz="2000" b="1" dirty="0">
                <a:solidFill>
                  <a:srgbClr val="0070C0"/>
                </a:solidFill>
                <a:latin typeface="Candara" panose="020E0502030303020204" pitchFamily="34" charset="0"/>
              </a:rPr>
              <a:t>cuantitativos y cualitativos </a:t>
            </a:r>
            <a:r>
              <a:rPr lang="es-ES" sz="2000" dirty="0">
                <a:solidFill>
                  <a:srgbClr val="0070C0"/>
                </a:solidFill>
                <a:latin typeface="Candara" panose="020E0502030303020204" pitchFamily="34" charset="0"/>
              </a:rPr>
              <a:t>de fuentes nacionales e internacionales</a:t>
            </a:r>
          </a:p>
          <a:p>
            <a:pPr marL="800100" lvl="1" indent="-342900">
              <a:buFontTx/>
              <a:buChar char="-"/>
            </a:pPr>
            <a:r>
              <a:rPr lang="es-ES" sz="2000" dirty="0">
                <a:solidFill>
                  <a:srgbClr val="0070C0"/>
                </a:solidFill>
                <a:latin typeface="Candara" panose="020E0502030303020204" pitchFamily="34" charset="0"/>
              </a:rPr>
              <a:t>Identificación y análisis de </a:t>
            </a:r>
            <a:r>
              <a:rPr lang="es-ES" sz="2000" b="1" dirty="0">
                <a:solidFill>
                  <a:srgbClr val="0070C0"/>
                </a:solidFill>
                <a:latin typeface="Candara" panose="020E0502030303020204" pitchFamily="34" charset="0"/>
              </a:rPr>
              <a:t>causas</a:t>
            </a:r>
            <a:r>
              <a:rPr lang="es-ES" sz="2000" dirty="0">
                <a:solidFill>
                  <a:srgbClr val="0070C0"/>
                </a:solidFill>
                <a:latin typeface="Candara" panose="020E0502030303020204" pitchFamily="34" charset="0"/>
              </a:rPr>
              <a:t> del problema (árbol de problemas)</a:t>
            </a:r>
          </a:p>
          <a:p>
            <a:pPr marL="800100" lvl="1" indent="-342900">
              <a:buFontTx/>
              <a:buChar char="-"/>
            </a:pPr>
            <a:r>
              <a:rPr lang="es-ES" sz="2000" b="1" dirty="0">
                <a:solidFill>
                  <a:srgbClr val="A71C43"/>
                </a:solidFill>
                <a:latin typeface="Candara" panose="020E0502030303020204" pitchFamily="34" charset="0"/>
              </a:rPr>
              <a:t>Análisis de género</a:t>
            </a:r>
            <a:r>
              <a:rPr lang="es-ES" sz="2000" dirty="0">
                <a:solidFill>
                  <a:srgbClr val="A71C43"/>
                </a:solidFill>
                <a:latin typeface="Candara" panose="020E0502030303020204" pitchFamily="34" charset="0"/>
              </a:rPr>
              <a:t>: </a:t>
            </a:r>
            <a:r>
              <a:rPr lang="es-CL" sz="2000" dirty="0">
                <a:solidFill>
                  <a:srgbClr val="A71C43"/>
                </a:solidFill>
                <a:latin typeface="Candara" panose="020E0502030303020204" pitchFamily="34" charset="0"/>
              </a:rPr>
              <a:t>roles, división del trabajo, acceso y uso de recursos, participación, necesidades</a:t>
            </a:r>
          </a:p>
          <a:p>
            <a:r>
              <a:rPr lang="es-ES" altLang="es-ES" dirty="0">
                <a:solidFill>
                  <a:srgbClr val="A71C43"/>
                </a:solidFill>
                <a:latin typeface="Candara" panose="020E0502030303020204" pitchFamily="34" charset="0"/>
              </a:rPr>
              <a:t>		¿Cómo viven el problema hombres y mujeres? ¿De qué manera les afecta?</a:t>
            </a:r>
          </a:p>
          <a:p>
            <a:r>
              <a:rPr lang="es-ES" altLang="es-ES" dirty="0">
                <a:solidFill>
                  <a:srgbClr val="A71C43"/>
                </a:solidFill>
                <a:latin typeface="Candara" panose="020E0502030303020204" pitchFamily="34" charset="0"/>
              </a:rPr>
              <a:t>		¿Se han identificado los roles de género? (uso del tiempo, tareas de cuidado)</a:t>
            </a:r>
          </a:p>
          <a:p>
            <a:r>
              <a:rPr lang="es-ES" altLang="es-ES" dirty="0">
                <a:solidFill>
                  <a:srgbClr val="A71C43"/>
                </a:solidFill>
                <a:latin typeface="Candara" panose="020E0502030303020204" pitchFamily="34" charset="0"/>
              </a:rPr>
              <a:t>		¿Cómo afecta el problema a las actividades productivas y reproductivas de 				hombres y mujeres? Uso y acceso a recursos</a:t>
            </a:r>
          </a:p>
          <a:p>
            <a:pPr>
              <a:lnSpc>
                <a:spcPct val="80000"/>
              </a:lnSpc>
            </a:pPr>
            <a:r>
              <a:rPr lang="es-ES" altLang="es-ES" dirty="0">
                <a:solidFill>
                  <a:srgbClr val="A71C43"/>
                </a:solidFill>
                <a:latin typeface="Candara" panose="020E0502030303020204" pitchFamily="34" charset="0"/>
              </a:rPr>
              <a:t>		¿Cuáles son los factores asociados a este problema que impiden y/o 				posibilitan el empoderamiento de las mujeres?</a:t>
            </a:r>
            <a:endParaRPr lang="es-ES" sz="2000" dirty="0">
              <a:solidFill>
                <a:srgbClr val="7030A0"/>
              </a:solidFill>
              <a:latin typeface="Candara" panose="020E0502030303020204" pitchFamily="34" charset="0"/>
            </a:endParaRPr>
          </a:p>
          <a:p>
            <a:pPr marL="800100" lvl="1" indent="-342900">
              <a:buFontTx/>
              <a:buChar char="-"/>
            </a:pPr>
            <a:r>
              <a:rPr lang="es-ES" sz="2000" dirty="0">
                <a:solidFill>
                  <a:srgbClr val="0070C0"/>
                </a:solidFill>
                <a:latin typeface="Candara" panose="020E0502030303020204" pitchFamily="34" charset="0"/>
              </a:rPr>
              <a:t>Análisis de </a:t>
            </a:r>
            <a:r>
              <a:rPr lang="es-ES" sz="2000" b="1" dirty="0">
                <a:solidFill>
                  <a:srgbClr val="0070C0"/>
                </a:solidFill>
                <a:latin typeface="Candara" panose="020E0502030303020204" pitchFamily="34" charset="0"/>
              </a:rPr>
              <a:t>otros grupos </a:t>
            </a:r>
            <a:r>
              <a:rPr lang="es-ES" sz="2000" dirty="0">
                <a:solidFill>
                  <a:srgbClr val="0070C0"/>
                </a:solidFill>
                <a:latin typeface="Candara" panose="020E0502030303020204" pitchFamily="34" charset="0"/>
              </a:rPr>
              <a:t>relevantes si aplica (LNOB)</a:t>
            </a:r>
          </a:p>
          <a:p>
            <a:pPr marL="800100" lvl="1" indent="-342900">
              <a:buFontTx/>
              <a:buChar char="-"/>
            </a:pPr>
            <a:r>
              <a:rPr lang="es-ES" sz="2000" dirty="0">
                <a:solidFill>
                  <a:srgbClr val="0070C0"/>
                </a:solidFill>
                <a:latin typeface="Candara" panose="020E0502030303020204" pitchFamily="34" charset="0"/>
              </a:rPr>
              <a:t>Información sobre </a:t>
            </a:r>
            <a:r>
              <a:rPr lang="es-ES" sz="2000" b="1" dirty="0">
                <a:solidFill>
                  <a:srgbClr val="0070C0"/>
                </a:solidFill>
                <a:latin typeface="Candara" panose="020E0502030303020204" pitchFamily="34" charset="0"/>
              </a:rPr>
              <a:t>intervenciones que han funcionado en el pasado y por qué </a:t>
            </a:r>
            <a:r>
              <a:rPr lang="es-ES" sz="2000" dirty="0">
                <a:solidFill>
                  <a:srgbClr val="0070C0"/>
                </a:solidFill>
                <a:latin typeface="Candara" panose="020E0502030303020204" pitchFamily="34" charset="0"/>
              </a:rPr>
              <a:t>(nos ayudará a definir y fundamentar nuestra estrategia)</a:t>
            </a:r>
          </a:p>
        </p:txBody>
      </p:sp>
      <p:sp>
        <p:nvSpPr>
          <p:cNvPr id="5" name="Rectángulo 4">
            <a:extLst>
              <a:ext uri="{FF2B5EF4-FFF2-40B4-BE49-F238E27FC236}">
                <a16:creationId xmlns:a16="http://schemas.microsoft.com/office/drawing/2014/main" id="{84547FB3-7298-467B-9220-0558604F690E}"/>
              </a:ext>
            </a:extLst>
          </p:cNvPr>
          <p:cNvSpPr/>
          <p:nvPr/>
        </p:nvSpPr>
        <p:spPr>
          <a:xfrm>
            <a:off x="1089703" y="-140732"/>
            <a:ext cx="3147015" cy="671851"/>
          </a:xfrm>
          <a:prstGeom prst="rect">
            <a:avLst/>
          </a:prstGeom>
        </p:spPr>
        <p:txBody>
          <a:bodyPr wrap="none">
            <a:spAutoFit/>
          </a:bodyPr>
          <a:lstStyle/>
          <a:p>
            <a:pPr>
              <a:lnSpc>
                <a:spcPct val="150000"/>
              </a:lnSpc>
            </a:pPr>
            <a:r>
              <a:rPr lang="es-ES" sz="2800" b="1" dirty="0">
                <a:solidFill>
                  <a:srgbClr val="005FAB"/>
                </a:solidFill>
                <a:latin typeface="Candara" panose="020E0502030303020204" pitchFamily="34" charset="0"/>
              </a:rPr>
              <a:t>Análisis y evidencia</a:t>
            </a:r>
            <a:endParaRPr lang="es-ES" sz="2800" b="1" dirty="0">
              <a:solidFill>
                <a:srgbClr val="FF0000"/>
              </a:solidFill>
              <a:latin typeface="Candara" panose="020E0502030303020204" pitchFamily="34" charset="0"/>
            </a:endParaRPr>
          </a:p>
        </p:txBody>
      </p:sp>
    </p:spTree>
    <p:extLst>
      <p:ext uri="{BB962C8B-B14F-4D97-AF65-F5344CB8AC3E}">
        <p14:creationId xmlns:p14="http://schemas.microsoft.com/office/powerpoint/2010/main" val="24791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1EBF3408-1D17-4CC4-8B51-831E0E572D7F}"/>
              </a:ext>
            </a:extLst>
          </p:cNvPr>
          <p:cNvSpPr/>
          <p:nvPr/>
        </p:nvSpPr>
        <p:spPr>
          <a:xfrm>
            <a:off x="3207000" y="871382"/>
            <a:ext cx="5173852" cy="624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2" name="Diagrama 1">
            <a:extLst>
              <a:ext uri="{FF2B5EF4-FFF2-40B4-BE49-F238E27FC236}">
                <a16:creationId xmlns:a16="http://schemas.microsoft.com/office/drawing/2014/main" id="{3F16E188-33B6-47B3-994C-544320FA69E6}"/>
              </a:ext>
            </a:extLst>
          </p:cNvPr>
          <p:cNvGraphicFramePr/>
          <p:nvPr>
            <p:extLst>
              <p:ext uri="{D42A27DB-BD31-4B8C-83A1-F6EECF244321}">
                <p14:modId xmlns:p14="http://schemas.microsoft.com/office/powerpoint/2010/main" val="2948329751"/>
              </p:ext>
            </p:extLst>
          </p:nvPr>
        </p:nvGraphicFramePr>
        <p:xfrm>
          <a:off x="702106" y="332073"/>
          <a:ext cx="10183640" cy="4846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1AA75E7-A495-49E1-82C5-EC6A8EC1899C}"/>
              </a:ext>
            </a:extLst>
          </p:cNvPr>
          <p:cNvSpPr txBox="1"/>
          <p:nvPr/>
        </p:nvSpPr>
        <p:spPr>
          <a:xfrm>
            <a:off x="3342678" y="150524"/>
            <a:ext cx="5038174" cy="523220"/>
          </a:xfrm>
          <a:prstGeom prst="rect">
            <a:avLst/>
          </a:prstGeom>
          <a:noFill/>
        </p:spPr>
        <p:txBody>
          <a:bodyPr wrap="square" rtlCol="0">
            <a:spAutoFit/>
          </a:bodyPr>
          <a:lstStyle/>
          <a:p>
            <a:r>
              <a:rPr lang="es-CL" sz="2800" b="1" dirty="0">
                <a:solidFill>
                  <a:srgbClr val="005FAB"/>
                </a:solidFill>
              </a:rPr>
              <a:t>Árbol de problemas y causas</a:t>
            </a:r>
          </a:p>
        </p:txBody>
      </p:sp>
      <p:grpSp>
        <p:nvGrpSpPr>
          <p:cNvPr id="8" name="Grupo 7">
            <a:extLst>
              <a:ext uri="{FF2B5EF4-FFF2-40B4-BE49-F238E27FC236}">
                <a16:creationId xmlns:a16="http://schemas.microsoft.com/office/drawing/2014/main" id="{51F7A0D6-9626-4A0C-8C43-00FFCBE78A92}"/>
              </a:ext>
            </a:extLst>
          </p:cNvPr>
          <p:cNvGrpSpPr/>
          <p:nvPr/>
        </p:nvGrpSpPr>
        <p:grpSpPr>
          <a:xfrm>
            <a:off x="1772155" y="4876275"/>
            <a:ext cx="1259448" cy="754970"/>
            <a:chOff x="1171112" y="4668398"/>
            <a:chExt cx="1110357" cy="587926"/>
          </a:xfrm>
        </p:grpSpPr>
        <p:sp>
          <p:nvSpPr>
            <p:cNvPr id="9" name="Rectángulo: esquinas redondeadas 8">
              <a:extLst>
                <a:ext uri="{FF2B5EF4-FFF2-40B4-BE49-F238E27FC236}">
                  <a16:creationId xmlns:a16="http://schemas.microsoft.com/office/drawing/2014/main" id="{2D659BF1-02E0-4C95-BB1F-4D8E56801346}"/>
                </a:ext>
              </a:extLst>
            </p:cNvPr>
            <p:cNvSpPr/>
            <p:nvPr/>
          </p:nvSpPr>
          <p:spPr>
            <a:xfrm>
              <a:off x="1171112" y="4668398"/>
              <a:ext cx="1110357" cy="587926"/>
            </a:xfrm>
            <a:prstGeom prst="roundRect">
              <a:avLst>
                <a:gd name="adj" fmla="val 10000"/>
              </a:avLst>
            </a:prstGeom>
            <a:solidFill>
              <a:schemeClr val="accent6">
                <a:lumMod val="20000"/>
                <a:lumOff val="80000"/>
                <a:alpha val="90000"/>
              </a:schemeClr>
            </a:solidFill>
          </p:spPr>
          <p:style>
            <a:lnRef idx="1">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ángulo: esquinas redondeadas 4">
              <a:extLst>
                <a:ext uri="{FF2B5EF4-FFF2-40B4-BE49-F238E27FC236}">
                  <a16:creationId xmlns:a16="http://schemas.microsoft.com/office/drawing/2014/main" id="{92AC455D-3ABC-41E4-BFB3-8EB5DE129FE0}"/>
                </a:ext>
              </a:extLst>
            </p:cNvPr>
            <p:cNvSpPr txBox="1"/>
            <p:nvPr/>
          </p:nvSpPr>
          <p:spPr>
            <a:xfrm>
              <a:off x="1188332" y="4685618"/>
              <a:ext cx="1075917" cy="5534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Candara" panose="020E0502030303020204" pitchFamily="34" charset="0"/>
                </a:rPr>
                <a:t>División sexual del trabajo</a:t>
              </a:r>
            </a:p>
          </p:txBody>
        </p:sp>
      </p:grpSp>
      <p:grpSp>
        <p:nvGrpSpPr>
          <p:cNvPr id="11" name="Grupo 10">
            <a:extLst>
              <a:ext uri="{FF2B5EF4-FFF2-40B4-BE49-F238E27FC236}">
                <a16:creationId xmlns:a16="http://schemas.microsoft.com/office/drawing/2014/main" id="{4F90F78E-C9A9-4BB4-AB9C-5A8FE167A30A}"/>
              </a:ext>
            </a:extLst>
          </p:cNvPr>
          <p:cNvGrpSpPr/>
          <p:nvPr/>
        </p:nvGrpSpPr>
        <p:grpSpPr>
          <a:xfrm>
            <a:off x="4315416" y="4876275"/>
            <a:ext cx="1441060" cy="754970"/>
            <a:chOff x="2547497" y="4668398"/>
            <a:chExt cx="1110357" cy="587926"/>
          </a:xfrm>
        </p:grpSpPr>
        <p:sp>
          <p:nvSpPr>
            <p:cNvPr id="16" name="Rectángulo: esquinas redondeadas 15">
              <a:extLst>
                <a:ext uri="{FF2B5EF4-FFF2-40B4-BE49-F238E27FC236}">
                  <a16:creationId xmlns:a16="http://schemas.microsoft.com/office/drawing/2014/main" id="{2A05470D-C7C0-4DC6-8BD8-8A1CA67D3037}"/>
                </a:ext>
              </a:extLst>
            </p:cNvPr>
            <p:cNvSpPr/>
            <p:nvPr/>
          </p:nvSpPr>
          <p:spPr>
            <a:xfrm>
              <a:off x="2547497" y="4668398"/>
              <a:ext cx="1110357" cy="587926"/>
            </a:xfrm>
            <a:prstGeom prst="roundRect">
              <a:avLst>
                <a:gd name="adj" fmla="val 10000"/>
              </a:avLst>
            </a:prstGeom>
            <a:solidFill>
              <a:schemeClr val="accent6">
                <a:lumMod val="20000"/>
                <a:lumOff val="80000"/>
                <a:alpha val="90000"/>
              </a:schemeClr>
            </a:solidFill>
          </p:spPr>
          <p:style>
            <a:lnRef idx="1">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ángulo: esquinas redondeadas 4">
              <a:extLst>
                <a:ext uri="{FF2B5EF4-FFF2-40B4-BE49-F238E27FC236}">
                  <a16:creationId xmlns:a16="http://schemas.microsoft.com/office/drawing/2014/main" id="{714CA0BB-7D04-4F27-8274-EFB2A89959D8}"/>
                </a:ext>
              </a:extLst>
            </p:cNvPr>
            <p:cNvSpPr txBox="1"/>
            <p:nvPr/>
          </p:nvSpPr>
          <p:spPr>
            <a:xfrm>
              <a:off x="2564717" y="4685618"/>
              <a:ext cx="1075917" cy="5534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Candara" panose="020E0502030303020204" pitchFamily="34" charset="0"/>
                </a:rPr>
                <a:t>Altos niveles de pobreza en las mujeres</a:t>
              </a:r>
            </a:p>
          </p:txBody>
        </p:sp>
      </p:grpSp>
      <p:grpSp>
        <p:nvGrpSpPr>
          <p:cNvPr id="18" name="Grupo 17">
            <a:extLst>
              <a:ext uri="{FF2B5EF4-FFF2-40B4-BE49-F238E27FC236}">
                <a16:creationId xmlns:a16="http://schemas.microsoft.com/office/drawing/2014/main" id="{91D348FE-6E76-407A-89FB-D9E310B204E8}"/>
              </a:ext>
            </a:extLst>
          </p:cNvPr>
          <p:cNvGrpSpPr/>
          <p:nvPr/>
        </p:nvGrpSpPr>
        <p:grpSpPr>
          <a:xfrm>
            <a:off x="6786287" y="4823439"/>
            <a:ext cx="1441060" cy="785691"/>
            <a:chOff x="3923882" y="4652187"/>
            <a:chExt cx="1110357" cy="611850"/>
          </a:xfrm>
        </p:grpSpPr>
        <p:sp>
          <p:nvSpPr>
            <p:cNvPr id="19" name="Rectángulo: esquinas redondeadas 18">
              <a:extLst>
                <a:ext uri="{FF2B5EF4-FFF2-40B4-BE49-F238E27FC236}">
                  <a16:creationId xmlns:a16="http://schemas.microsoft.com/office/drawing/2014/main" id="{984B3E2D-2761-430A-8971-7A54C9C5DBEB}"/>
                </a:ext>
              </a:extLst>
            </p:cNvPr>
            <p:cNvSpPr/>
            <p:nvPr/>
          </p:nvSpPr>
          <p:spPr>
            <a:xfrm>
              <a:off x="3923882" y="4676111"/>
              <a:ext cx="1110357" cy="587926"/>
            </a:xfrm>
            <a:prstGeom prst="roundRect">
              <a:avLst>
                <a:gd name="adj" fmla="val 10000"/>
              </a:avLst>
            </a:prstGeom>
            <a:solidFill>
              <a:schemeClr val="accent6">
                <a:lumMod val="20000"/>
                <a:lumOff val="80000"/>
                <a:alpha val="90000"/>
              </a:schemeClr>
            </a:solidFill>
          </p:spPr>
          <p:style>
            <a:lnRef idx="1">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ángulo: esquinas redondeadas 4">
              <a:extLst>
                <a:ext uri="{FF2B5EF4-FFF2-40B4-BE49-F238E27FC236}">
                  <a16:creationId xmlns:a16="http://schemas.microsoft.com/office/drawing/2014/main" id="{9CF6713E-7D69-4B6C-B0DA-D9908119AC84}"/>
                </a:ext>
              </a:extLst>
            </p:cNvPr>
            <p:cNvSpPr txBox="1"/>
            <p:nvPr/>
          </p:nvSpPr>
          <p:spPr>
            <a:xfrm>
              <a:off x="3923882" y="4652187"/>
              <a:ext cx="1075917" cy="5534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Candara" panose="020E0502030303020204" pitchFamily="34" charset="0"/>
                </a:rPr>
                <a:t>Dependencia económica</a:t>
              </a:r>
            </a:p>
          </p:txBody>
        </p:sp>
      </p:grpSp>
      <p:sp>
        <p:nvSpPr>
          <p:cNvPr id="21" name="Rectángulo: esquinas redondeadas 4">
            <a:extLst>
              <a:ext uri="{FF2B5EF4-FFF2-40B4-BE49-F238E27FC236}">
                <a16:creationId xmlns:a16="http://schemas.microsoft.com/office/drawing/2014/main" id="{40F6135B-949A-4AC8-910A-D1884EF274B0}"/>
              </a:ext>
            </a:extLst>
          </p:cNvPr>
          <p:cNvSpPr txBox="1"/>
          <p:nvPr/>
        </p:nvSpPr>
        <p:spPr>
          <a:xfrm>
            <a:off x="2280062" y="871382"/>
            <a:ext cx="6531429" cy="7107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600" kern="1200" dirty="0">
                <a:latin typeface="Candara" panose="020E0502030303020204" pitchFamily="34" charset="0"/>
              </a:rPr>
              <a:t>Las mujeres presentan altas tasas de pobreza</a:t>
            </a:r>
          </a:p>
        </p:txBody>
      </p:sp>
    </p:spTree>
    <p:extLst>
      <p:ext uri="{BB962C8B-B14F-4D97-AF65-F5344CB8AC3E}">
        <p14:creationId xmlns:p14="http://schemas.microsoft.com/office/powerpoint/2010/main" val="347397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389" y="844323"/>
            <a:ext cx="11506050" cy="1638718"/>
          </a:xfrm>
        </p:spPr>
        <p:txBody>
          <a:bodyPr/>
          <a:lstStyle/>
          <a:p>
            <a:r>
              <a:rPr lang="es-CL" dirty="0"/>
              <a:t>	</a:t>
            </a:r>
            <a:r>
              <a:rPr lang="es-CL" b="1" dirty="0">
                <a:latin typeface="Candara" panose="020E0502030303020204" pitchFamily="34" charset="0"/>
              </a:rPr>
              <a:t>II. Etapas en la formulación de la propuesta</a:t>
            </a:r>
            <a:endParaRPr lang="es-ES_tradnl" b="1" dirty="0">
              <a:latin typeface="Candara" panose="020E0502030303020204" pitchFamily="34" charset="0"/>
            </a:endParaRPr>
          </a:p>
        </p:txBody>
      </p:sp>
      <p:graphicFrame>
        <p:nvGraphicFramePr>
          <p:cNvPr id="7" name="Diagrama 6">
            <a:extLst>
              <a:ext uri="{FF2B5EF4-FFF2-40B4-BE49-F238E27FC236}">
                <a16:creationId xmlns:a16="http://schemas.microsoft.com/office/drawing/2014/main" id="{0AE95BFE-33A8-280C-5DB0-AB7C675E31CA}"/>
              </a:ext>
            </a:extLst>
          </p:cNvPr>
          <p:cNvGraphicFramePr/>
          <p:nvPr>
            <p:extLst>
              <p:ext uri="{D42A27DB-BD31-4B8C-83A1-F6EECF244321}">
                <p14:modId xmlns:p14="http://schemas.microsoft.com/office/powerpoint/2010/main" val="2110167186"/>
              </p:ext>
            </p:extLst>
          </p:nvPr>
        </p:nvGraphicFramePr>
        <p:xfrm>
          <a:off x="1923393" y="1502979"/>
          <a:ext cx="8534400" cy="4362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DED1E57F-CB2C-99CE-E340-3D6FF2877714}"/>
              </a:ext>
            </a:extLst>
          </p:cNvPr>
          <p:cNvSpPr/>
          <p:nvPr/>
        </p:nvSpPr>
        <p:spPr>
          <a:xfrm>
            <a:off x="4776953" y="5976914"/>
            <a:ext cx="2879834" cy="372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Estrategia de salida</a:t>
            </a:r>
          </a:p>
        </p:txBody>
      </p:sp>
      <p:sp>
        <p:nvSpPr>
          <p:cNvPr id="9" name="Rectángulo: esquinas redondeadas 8">
            <a:extLst>
              <a:ext uri="{FF2B5EF4-FFF2-40B4-BE49-F238E27FC236}">
                <a16:creationId xmlns:a16="http://schemas.microsoft.com/office/drawing/2014/main" id="{B82E9281-E8F5-BE88-7860-AEAC5A23B7EA}"/>
              </a:ext>
            </a:extLst>
          </p:cNvPr>
          <p:cNvSpPr/>
          <p:nvPr/>
        </p:nvSpPr>
        <p:spPr>
          <a:xfrm>
            <a:off x="7730359" y="5976914"/>
            <a:ext cx="2879834" cy="372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Comunicaciones</a:t>
            </a:r>
          </a:p>
        </p:txBody>
      </p:sp>
    </p:spTree>
    <p:extLst>
      <p:ext uri="{BB962C8B-B14F-4D97-AF65-F5344CB8AC3E}">
        <p14:creationId xmlns:p14="http://schemas.microsoft.com/office/powerpoint/2010/main" val="3015295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3834B8C-8F46-498D-94B2-9A49B95D9D2F}"/>
              </a:ext>
            </a:extLst>
          </p:cNvPr>
          <p:cNvSpPr txBox="1"/>
          <p:nvPr/>
        </p:nvSpPr>
        <p:spPr>
          <a:xfrm>
            <a:off x="3640975" y="642933"/>
            <a:ext cx="7615097" cy="1015663"/>
          </a:xfrm>
          <a:prstGeom prst="rect">
            <a:avLst/>
          </a:prstGeom>
          <a:noFill/>
        </p:spPr>
        <p:txBody>
          <a:bodyPr wrap="square" rtlCol="0">
            <a:spAutoFit/>
          </a:bodyPr>
          <a:lstStyle/>
          <a:p>
            <a:pPr marL="358775" marR="0" lvl="1" indent="-342900" defTabSz="914400" eaLnBrk="1" fontAlgn="auto" latinLnBrk="0" hangingPunct="1">
              <a:lnSpc>
                <a:spcPct val="150000"/>
              </a:lnSpc>
              <a:spcBef>
                <a:spcPts val="0"/>
              </a:spcBef>
              <a:spcAft>
                <a:spcPts val="0"/>
              </a:spcAft>
              <a:buClrTx/>
              <a:buSzTx/>
              <a:buFontTx/>
              <a:buChar char="-"/>
              <a:defRPr/>
            </a:pPr>
            <a:endParaRPr lang="es-ES" sz="2000" dirty="0"/>
          </a:p>
          <a:p>
            <a:pPr marL="147638" marR="0" lvl="1" defTabSz="914400" eaLnBrk="1" fontAlgn="auto" latinLnBrk="0" hangingPunct="1">
              <a:lnSpc>
                <a:spcPct val="150000"/>
              </a:lnSpc>
              <a:spcBef>
                <a:spcPts val="0"/>
              </a:spcBef>
              <a:spcAft>
                <a:spcPts val="0"/>
              </a:spcAft>
              <a:buClrTx/>
              <a:buSzTx/>
              <a:buFontTx/>
              <a:buNone/>
              <a:defRPr/>
            </a:pPr>
            <a:endParaRPr lang="es-ES" sz="2000" dirty="0"/>
          </a:p>
        </p:txBody>
      </p:sp>
      <p:sp>
        <p:nvSpPr>
          <p:cNvPr id="5" name="Rectangle 3">
            <a:extLst>
              <a:ext uri="{FF2B5EF4-FFF2-40B4-BE49-F238E27FC236}">
                <a16:creationId xmlns:a16="http://schemas.microsoft.com/office/drawing/2014/main" id="{F1C08B93-A441-43B3-8985-64F453E20300}"/>
              </a:ext>
            </a:extLst>
          </p:cNvPr>
          <p:cNvSpPr txBox="1">
            <a:spLocks noChangeArrowheads="1"/>
          </p:cNvSpPr>
          <p:nvPr/>
        </p:nvSpPr>
        <p:spPr>
          <a:xfrm>
            <a:off x="1337481" y="115396"/>
            <a:ext cx="10304494" cy="4028342"/>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95250" indent="-12700" fontAlgn="auto">
              <a:lnSpc>
                <a:spcPct val="80000"/>
              </a:lnSpc>
              <a:spcBef>
                <a:spcPct val="0"/>
              </a:spcBef>
              <a:spcAft>
                <a:spcPts val="0"/>
              </a:spcAft>
              <a:buNone/>
            </a:pPr>
            <a:r>
              <a:rPr lang="es-CL" altLang="zh-TW" sz="2400" b="1" dirty="0">
                <a:solidFill>
                  <a:srgbClr val="0070C0"/>
                </a:solidFill>
                <a:latin typeface="Candara" panose="020E0502030303020204" pitchFamily="34" charset="0"/>
              </a:rPr>
              <a:t>OBJETIVO GENERAL (IMPACTO)</a:t>
            </a:r>
          </a:p>
          <a:p>
            <a:endParaRPr lang="es-CL" sz="2400" dirty="0">
              <a:solidFill>
                <a:srgbClr val="0070C0"/>
              </a:solidFill>
              <a:latin typeface="Candara" panose="020E0502030303020204" pitchFamily="34" charset="0"/>
            </a:endParaRPr>
          </a:p>
          <a:p>
            <a:r>
              <a:rPr lang="es-CL" sz="2400" dirty="0">
                <a:solidFill>
                  <a:srgbClr val="0070C0"/>
                </a:solidFill>
                <a:latin typeface="Candara" panose="020E0502030303020204" pitchFamily="34" charset="0"/>
              </a:rPr>
              <a:t>Es el resultado de más alto nivel</a:t>
            </a:r>
          </a:p>
          <a:p>
            <a:r>
              <a:rPr lang="es-CL" altLang="zh-TW" sz="2400" dirty="0">
                <a:solidFill>
                  <a:srgbClr val="0070C0"/>
                </a:solidFill>
                <a:latin typeface="Candara" panose="020E0502030303020204" pitchFamily="34" charset="0"/>
              </a:rPr>
              <a:t>Implica un cambio en las condiciones de vida de las personas a nivel económico, social, cultural</a:t>
            </a:r>
          </a:p>
          <a:p>
            <a:r>
              <a:rPr lang="es-CL" altLang="zh-TW" sz="2400" b="1" dirty="0">
                <a:solidFill>
                  <a:srgbClr val="0070C0"/>
                </a:solidFill>
                <a:latin typeface="Candara" panose="020E0502030303020204" pitchFamily="34" charset="0"/>
              </a:rPr>
              <a:t>Está más allá de un proyecto o programa</a:t>
            </a:r>
            <a:r>
              <a:rPr lang="es-CL" altLang="zh-TW" sz="2400" dirty="0">
                <a:solidFill>
                  <a:srgbClr val="0070C0"/>
                </a:solidFill>
                <a:latin typeface="Candara" panose="020E0502030303020204" pitchFamily="34" charset="0"/>
              </a:rPr>
              <a:t> (se logra entre 5-10 años después de la implementación)</a:t>
            </a:r>
          </a:p>
          <a:p>
            <a:r>
              <a:rPr lang="es-CL" altLang="zh-TW" sz="2400" dirty="0">
                <a:solidFill>
                  <a:srgbClr val="0070C0"/>
                </a:solidFill>
                <a:latin typeface="Candara" panose="020E0502030303020204" pitchFamily="34" charset="0"/>
              </a:rPr>
              <a:t>Atribuci</a:t>
            </a:r>
            <a:r>
              <a:rPr lang="es-ES" altLang="zh-TW" sz="2400" dirty="0" err="1">
                <a:solidFill>
                  <a:srgbClr val="0070C0"/>
                </a:solidFill>
                <a:latin typeface="Candara" panose="020E0502030303020204" pitchFamily="34" charset="0"/>
              </a:rPr>
              <a:t>ón</a:t>
            </a:r>
            <a:r>
              <a:rPr lang="es-ES" altLang="zh-TW" sz="2400" dirty="0">
                <a:solidFill>
                  <a:srgbClr val="0070C0"/>
                </a:solidFill>
                <a:latin typeface="Candara" panose="020E0502030303020204" pitchFamily="34" charset="0"/>
              </a:rPr>
              <a:t> vs. Contribución</a:t>
            </a:r>
            <a:endParaRPr lang="es-CL" altLang="zh-TW" sz="2400" dirty="0">
              <a:solidFill>
                <a:srgbClr val="0070C0"/>
              </a:solidFill>
              <a:latin typeface="Candara" panose="020E0502030303020204" pitchFamily="34" charset="0"/>
            </a:endParaRPr>
          </a:p>
          <a:p>
            <a:endParaRPr lang="es-CL" altLang="zh-TW" sz="2400" dirty="0">
              <a:solidFill>
                <a:srgbClr val="0070C0"/>
              </a:solidFill>
              <a:latin typeface="Candara" panose="020E0502030303020204" pitchFamily="34" charset="0"/>
            </a:endParaRPr>
          </a:p>
          <a:p>
            <a:pPr marL="82296" indent="0">
              <a:buNone/>
            </a:pPr>
            <a:r>
              <a:rPr lang="es-CL" altLang="zh-TW" sz="2400" b="1" dirty="0">
                <a:solidFill>
                  <a:srgbClr val="0070C0"/>
                </a:solidFill>
                <a:latin typeface="Candara" panose="020E0502030303020204" pitchFamily="34" charset="0"/>
              </a:rPr>
              <a:t>Formulación objetivo vs. resultado: </a:t>
            </a:r>
          </a:p>
          <a:p>
            <a:pPr marL="82296" indent="0">
              <a:buNone/>
            </a:pPr>
            <a:endParaRPr lang="es-CL" altLang="zh-TW" sz="2400" b="1" dirty="0">
              <a:solidFill>
                <a:srgbClr val="0070C0"/>
              </a:solidFill>
              <a:latin typeface="Candara" panose="020E0502030303020204" pitchFamily="34" charset="0"/>
            </a:endParaRPr>
          </a:p>
          <a:p>
            <a:pPr marL="82296" indent="0">
              <a:buNone/>
            </a:pPr>
            <a:endParaRPr lang="es-CL" altLang="zh-TW" sz="2400" dirty="0">
              <a:solidFill>
                <a:srgbClr val="0070C0"/>
              </a:solidFill>
              <a:latin typeface="Candara" panose="020E0502030303020204" pitchFamily="34" charset="0"/>
            </a:endParaRPr>
          </a:p>
        </p:txBody>
      </p:sp>
      <p:graphicFrame>
        <p:nvGraphicFramePr>
          <p:cNvPr id="2" name="Tabla 2">
            <a:extLst>
              <a:ext uri="{FF2B5EF4-FFF2-40B4-BE49-F238E27FC236}">
                <a16:creationId xmlns:a16="http://schemas.microsoft.com/office/drawing/2014/main" id="{E6EC5AF8-AAFF-4A39-B890-6E31A077C360}"/>
              </a:ext>
            </a:extLst>
          </p:cNvPr>
          <p:cNvGraphicFramePr>
            <a:graphicFrameLocks noGrp="1"/>
          </p:cNvGraphicFramePr>
          <p:nvPr>
            <p:extLst>
              <p:ext uri="{D42A27DB-BD31-4B8C-83A1-F6EECF244321}">
                <p14:modId xmlns:p14="http://schemas.microsoft.com/office/powerpoint/2010/main" val="980445590"/>
              </p:ext>
            </p:extLst>
          </p:nvPr>
        </p:nvGraphicFramePr>
        <p:xfrm>
          <a:off x="1487952" y="4471909"/>
          <a:ext cx="8128000" cy="9144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646671069"/>
                    </a:ext>
                  </a:extLst>
                </a:gridCol>
                <a:gridCol w="4064000">
                  <a:extLst>
                    <a:ext uri="{9D8B030D-6E8A-4147-A177-3AD203B41FA5}">
                      <a16:colId xmlns:a16="http://schemas.microsoft.com/office/drawing/2014/main" val="425264277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altLang="zh-TW" sz="1800" dirty="0">
                          <a:solidFill>
                            <a:schemeClr val="bg1"/>
                          </a:solidFill>
                          <a:latin typeface="Candara" panose="020E0502030303020204" pitchFamily="34" charset="0"/>
                        </a:rPr>
                        <a:t>Mejorar la situación de pobreza de las mujeres y las niñas </a:t>
                      </a:r>
                    </a:p>
                    <a:p>
                      <a:endParaRPr lang="es-CL"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altLang="zh-TW" sz="1800" dirty="0">
                          <a:solidFill>
                            <a:schemeClr val="bg1"/>
                          </a:solidFill>
                          <a:latin typeface="Candara" panose="020E0502030303020204" pitchFamily="34" charset="0"/>
                        </a:rPr>
                        <a:t>Las mujeres y niñas han mejorado su situación de pobreza</a:t>
                      </a:r>
                    </a:p>
                    <a:p>
                      <a:endParaRPr lang="es-CL" dirty="0">
                        <a:solidFill>
                          <a:schemeClr val="bg1"/>
                        </a:solidFill>
                      </a:endParaRPr>
                    </a:p>
                  </a:txBody>
                  <a:tcPr/>
                </a:tc>
                <a:extLst>
                  <a:ext uri="{0D108BD9-81ED-4DB2-BD59-A6C34878D82A}">
                    <a16:rowId xmlns:a16="http://schemas.microsoft.com/office/drawing/2014/main" val="3468501871"/>
                  </a:ext>
                </a:extLst>
              </a:tr>
            </a:tbl>
          </a:graphicData>
        </a:graphic>
      </p:graphicFrame>
    </p:spTree>
    <p:extLst>
      <p:ext uri="{BB962C8B-B14F-4D97-AF65-F5344CB8AC3E}">
        <p14:creationId xmlns:p14="http://schemas.microsoft.com/office/powerpoint/2010/main" val="3422429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1C08B93-A441-43B3-8985-64F453E20300}"/>
              </a:ext>
            </a:extLst>
          </p:cNvPr>
          <p:cNvSpPr txBox="1">
            <a:spLocks noChangeArrowheads="1"/>
          </p:cNvSpPr>
          <p:nvPr/>
        </p:nvSpPr>
        <p:spPr>
          <a:xfrm>
            <a:off x="935928" y="107246"/>
            <a:ext cx="10320144" cy="7895792"/>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95250" indent="-12700" fontAlgn="auto">
              <a:lnSpc>
                <a:spcPct val="80000"/>
              </a:lnSpc>
              <a:spcBef>
                <a:spcPct val="0"/>
              </a:spcBef>
              <a:spcAft>
                <a:spcPts val="0"/>
              </a:spcAft>
              <a:buNone/>
            </a:pPr>
            <a:r>
              <a:rPr lang="es-CL" altLang="zh-TW" sz="2400" b="1" dirty="0">
                <a:solidFill>
                  <a:srgbClr val="0070C0"/>
                </a:solidFill>
                <a:latin typeface="Candara" panose="020E0502030303020204" pitchFamily="34" charset="0"/>
              </a:rPr>
              <a:t>OBJETIVO ESPECÍFICO (CAMBIO DESEADO O EFECTO)</a:t>
            </a:r>
          </a:p>
          <a:p>
            <a:endParaRPr lang="es-CL" sz="2000" dirty="0">
              <a:solidFill>
                <a:srgbClr val="0070C0"/>
              </a:solidFill>
              <a:latin typeface="Candara" panose="020E0502030303020204" pitchFamily="34" charset="0"/>
            </a:endParaRPr>
          </a:p>
          <a:p>
            <a:r>
              <a:rPr lang="es-CL" sz="2000" dirty="0">
                <a:solidFill>
                  <a:srgbClr val="0070C0"/>
                </a:solidFill>
                <a:latin typeface="Candara" panose="020E0502030303020204" pitchFamily="34" charset="0"/>
              </a:rPr>
              <a:t>RESPONDE AL </a:t>
            </a:r>
            <a:r>
              <a:rPr lang="es-CL" sz="2000" b="1" dirty="0">
                <a:solidFill>
                  <a:srgbClr val="C00000"/>
                </a:solidFill>
                <a:latin typeface="Candara" panose="020E0502030303020204" pitchFamily="34" charset="0"/>
              </a:rPr>
              <a:t>PROBLEMA que queremos abordar</a:t>
            </a:r>
            <a:r>
              <a:rPr lang="es-CL" sz="2000" dirty="0">
                <a:solidFill>
                  <a:srgbClr val="0070C0"/>
                </a:solidFill>
                <a:latin typeface="Candara" panose="020E0502030303020204" pitchFamily="34" charset="0"/>
              </a:rPr>
              <a:t> (fase de análisis)</a:t>
            </a:r>
          </a:p>
          <a:p>
            <a:r>
              <a:rPr lang="es-CL" sz="2000" dirty="0">
                <a:solidFill>
                  <a:srgbClr val="0070C0"/>
                </a:solidFill>
                <a:latin typeface="Candara" panose="020E0502030303020204" pitchFamily="34" charset="0"/>
              </a:rPr>
              <a:t>E</a:t>
            </a:r>
            <a:r>
              <a:rPr lang="en-US" sz="2000" dirty="0">
                <a:solidFill>
                  <a:srgbClr val="0070C0"/>
                </a:solidFill>
                <a:latin typeface="Candara" panose="020E0502030303020204" pitchFamily="34" charset="0"/>
              </a:rPr>
              <a:t>l </a:t>
            </a:r>
            <a:r>
              <a:rPr lang="en-US" sz="2000" dirty="0" err="1">
                <a:solidFill>
                  <a:srgbClr val="0070C0"/>
                </a:solidFill>
                <a:latin typeface="Candara" panose="020E0502030303020204" pitchFamily="34" charset="0"/>
              </a:rPr>
              <a:t>nivel</a:t>
            </a:r>
            <a:r>
              <a:rPr lang="en-US" sz="2000" dirty="0">
                <a:solidFill>
                  <a:srgbClr val="0070C0"/>
                </a:solidFill>
                <a:latin typeface="Candara" panose="020E0502030303020204" pitchFamily="34" charset="0"/>
              </a:rPr>
              <a:t> m</a:t>
            </a:r>
            <a:r>
              <a:rPr lang="es-ES" sz="2000" dirty="0" err="1">
                <a:solidFill>
                  <a:srgbClr val="0070C0"/>
                </a:solidFill>
                <a:latin typeface="Candara" panose="020E0502030303020204" pitchFamily="34" charset="0"/>
              </a:rPr>
              <a:t>ás</a:t>
            </a:r>
            <a:r>
              <a:rPr lang="es-ES" sz="2000" dirty="0">
                <a:solidFill>
                  <a:srgbClr val="0070C0"/>
                </a:solidFill>
                <a:latin typeface="Candara" panose="020E0502030303020204" pitchFamily="34" charset="0"/>
              </a:rPr>
              <a:t> importante en la cadena de resultados: </a:t>
            </a:r>
            <a:r>
              <a:rPr lang="es-ES" sz="2000" b="1" dirty="0">
                <a:solidFill>
                  <a:srgbClr val="0070C0"/>
                </a:solidFill>
                <a:latin typeface="Candara" panose="020E0502030303020204" pitchFamily="34" charset="0"/>
              </a:rPr>
              <a:t>refleja el cambio en instituciones o personas:  </a:t>
            </a:r>
          </a:p>
          <a:p>
            <a:pPr lvl="1"/>
            <a:r>
              <a:rPr lang="es-ES" sz="2000" b="1" dirty="0">
                <a:solidFill>
                  <a:srgbClr val="0070C0"/>
                </a:solidFill>
                <a:latin typeface="Candara" panose="020E0502030303020204" pitchFamily="34" charset="0"/>
              </a:rPr>
              <a:t>Hacen algo de manera diferente (cambio comportamiento)</a:t>
            </a:r>
          </a:p>
          <a:p>
            <a:pPr lvl="1"/>
            <a:r>
              <a:rPr lang="es-ES" sz="2000" b="1" dirty="0">
                <a:solidFill>
                  <a:srgbClr val="0070C0"/>
                </a:solidFill>
                <a:latin typeface="Candara" panose="020E0502030303020204" pitchFamily="34" charset="0"/>
              </a:rPr>
              <a:t>Hacen algo mejor (cambio en el desempeño)</a:t>
            </a:r>
          </a:p>
          <a:p>
            <a:pPr lvl="1"/>
            <a:r>
              <a:rPr lang="es-ES" sz="2000" b="1" dirty="0">
                <a:solidFill>
                  <a:srgbClr val="0070C0"/>
                </a:solidFill>
                <a:latin typeface="Candara" panose="020E0502030303020204" pitchFamily="34" charset="0"/>
              </a:rPr>
              <a:t>Cambios de políticas, normas, estándares</a:t>
            </a:r>
          </a:p>
          <a:p>
            <a:r>
              <a:rPr lang="es-ES" sz="2000" dirty="0">
                <a:solidFill>
                  <a:srgbClr val="0070C0"/>
                </a:solidFill>
                <a:latin typeface="Candara" panose="020E0502030303020204" pitchFamily="34" charset="0"/>
              </a:rPr>
              <a:t>Se pone el foco en el </a:t>
            </a:r>
            <a:r>
              <a:rPr lang="es-ES" sz="2000" b="1" dirty="0">
                <a:solidFill>
                  <a:srgbClr val="0070C0"/>
                </a:solidFill>
                <a:latin typeface="Candara" panose="020E0502030303020204" pitchFamily="34" charset="0"/>
              </a:rPr>
              <a:t>cambio deseado</a:t>
            </a:r>
          </a:p>
          <a:p>
            <a:pPr marL="82296" indent="0">
              <a:buNone/>
            </a:pPr>
            <a:endParaRPr lang="es-ES" altLang="zh-TW" sz="2000" b="1" dirty="0">
              <a:solidFill>
                <a:srgbClr val="0070C0"/>
              </a:solidFill>
              <a:latin typeface="Candara" panose="020E0502030303020204" pitchFamily="34" charset="0"/>
            </a:endParaRPr>
          </a:p>
          <a:p>
            <a:pPr marL="82296" indent="0">
              <a:buNone/>
            </a:pPr>
            <a:r>
              <a:rPr lang="es-CL" altLang="zh-TW" sz="2000" b="1" dirty="0">
                <a:solidFill>
                  <a:srgbClr val="0070C0"/>
                </a:solidFill>
                <a:latin typeface="Candara" panose="020E0502030303020204" pitchFamily="34" charset="0"/>
              </a:rPr>
              <a:t>Formulación resultado:</a:t>
            </a:r>
          </a:p>
          <a:p>
            <a:pPr marL="82296" indent="0">
              <a:buNone/>
            </a:pPr>
            <a:endParaRPr lang="es-CL" altLang="zh-TW" sz="2000" b="1" dirty="0">
              <a:solidFill>
                <a:srgbClr val="0070C0"/>
              </a:solidFill>
              <a:latin typeface="Candara" panose="020E0502030303020204" pitchFamily="34" charset="0"/>
            </a:endParaRPr>
          </a:p>
          <a:p>
            <a:pPr marL="95250" indent="-12700" fontAlgn="auto">
              <a:lnSpc>
                <a:spcPct val="80000"/>
              </a:lnSpc>
              <a:spcBef>
                <a:spcPct val="0"/>
              </a:spcBef>
              <a:spcAft>
                <a:spcPts val="0"/>
              </a:spcAft>
              <a:buNone/>
            </a:pPr>
            <a:endParaRPr lang="en-US" sz="2000" b="1" dirty="0">
              <a:latin typeface="Candara" panose="020E0502030303020204" pitchFamily="34" charset="0"/>
            </a:endParaRPr>
          </a:p>
          <a:p>
            <a:pPr fontAlgn="auto">
              <a:lnSpc>
                <a:spcPct val="80000"/>
              </a:lnSpc>
              <a:spcAft>
                <a:spcPts val="0"/>
              </a:spcAft>
              <a:buNone/>
            </a:pPr>
            <a:endParaRPr lang="es-CL" sz="2000" b="1" dirty="0">
              <a:solidFill>
                <a:srgbClr val="0070C0"/>
              </a:solidFill>
              <a:latin typeface="Candara" panose="020E0502030303020204" pitchFamily="34" charset="0"/>
            </a:endParaRPr>
          </a:p>
        </p:txBody>
      </p:sp>
      <p:graphicFrame>
        <p:nvGraphicFramePr>
          <p:cNvPr id="2" name="Tabla 1">
            <a:extLst>
              <a:ext uri="{FF2B5EF4-FFF2-40B4-BE49-F238E27FC236}">
                <a16:creationId xmlns:a16="http://schemas.microsoft.com/office/drawing/2014/main" id="{5AC395B2-76F3-4D89-95EF-42A2274A14BC}"/>
              </a:ext>
            </a:extLst>
          </p:cNvPr>
          <p:cNvGraphicFramePr>
            <a:graphicFrameLocks noGrp="1"/>
          </p:cNvGraphicFramePr>
          <p:nvPr>
            <p:extLst>
              <p:ext uri="{D42A27DB-BD31-4B8C-83A1-F6EECF244321}">
                <p14:modId xmlns:p14="http://schemas.microsoft.com/office/powerpoint/2010/main" val="1757782550"/>
              </p:ext>
            </p:extLst>
          </p:nvPr>
        </p:nvGraphicFramePr>
        <p:xfrm>
          <a:off x="1150108" y="4226723"/>
          <a:ext cx="7874706" cy="2103120"/>
        </p:xfrm>
        <a:graphic>
          <a:graphicData uri="http://schemas.openxmlformats.org/drawingml/2006/table">
            <a:tbl>
              <a:tblPr firstRow="1" bandRow="1">
                <a:tableStyleId>{5C22544A-7EE6-4342-B048-85BDC9FD1C3A}</a:tableStyleId>
              </a:tblPr>
              <a:tblGrid>
                <a:gridCol w="2402742">
                  <a:extLst>
                    <a:ext uri="{9D8B030D-6E8A-4147-A177-3AD203B41FA5}">
                      <a16:colId xmlns:a16="http://schemas.microsoft.com/office/drawing/2014/main" val="3736836600"/>
                    </a:ext>
                  </a:extLst>
                </a:gridCol>
                <a:gridCol w="2762631">
                  <a:extLst>
                    <a:ext uri="{9D8B030D-6E8A-4147-A177-3AD203B41FA5}">
                      <a16:colId xmlns:a16="http://schemas.microsoft.com/office/drawing/2014/main" val="3255108515"/>
                    </a:ext>
                  </a:extLst>
                </a:gridCol>
                <a:gridCol w="2709333">
                  <a:extLst>
                    <a:ext uri="{9D8B030D-6E8A-4147-A177-3AD203B41FA5}">
                      <a16:colId xmlns:a16="http://schemas.microsoft.com/office/drawing/2014/main" val="3263092096"/>
                    </a:ext>
                  </a:extLst>
                </a:gridCol>
              </a:tblGrid>
              <a:tr h="370840">
                <a:tc>
                  <a:txBody>
                    <a:bodyPr/>
                    <a:lstStyle/>
                    <a:p>
                      <a:r>
                        <a:rPr lang="es-CL" altLang="zh-TW" sz="1400" b="0" dirty="0">
                          <a:solidFill>
                            <a:schemeClr val="bg1"/>
                          </a:solidFill>
                          <a:latin typeface="Candara" panose="020E0502030303020204" pitchFamily="34" charset="0"/>
                        </a:rPr>
                        <a:t>SUJETO (BENEFICIARIO O INSTITUCIONAL, TITULAR DE DERECHOS O DE DEBERES) </a:t>
                      </a:r>
                      <a:endParaRPr lang="es-CL" sz="1400" b="0" dirty="0">
                        <a:solidFill>
                          <a:schemeClr val="bg1"/>
                        </a:solidFill>
                        <a:latin typeface="Candara" panose="020E0502030303020204" pitchFamily="34" charset="0"/>
                      </a:endParaRPr>
                    </a:p>
                  </a:txBody>
                  <a:tcPr>
                    <a:solidFill>
                      <a:srgbClr val="92D050"/>
                    </a:solidFill>
                  </a:tcPr>
                </a:tc>
                <a:tc>
                  <a:txBody>
                    <a:bodyPr/>
                    <a:lstStyle/>
                    <a:p>
                      <a:r>
                        <a:rPr lang="es-CL" sz="1400" b="0" dirty="0">
                          <a:solidFill>
                            <a:schemeClr val="bg1"/>
                          </a:solidFill>
                          <a:latin typeface="Candara" panose="020E0502030303020204" pitchFamily="34" charset="0"/>
                        </a:rPr>
                        <a:t>VERBO</a:t>
                      </a:r>
                    </a:p>
                  </a:txBody>
                  <a:tcPr>
                    <a:solidFill>
                      <a:srgbClr val="92D050"/>
                    </a:solidFill>
                  </a:tcPr>
                </a:tc>
                <a:tc>
                  <a:txBody>
                    <a:bodyPr/>
                    <a:lstStyle/>
                    <a:p>
                      <a:r>
                        <a:rPr lang="es-CL" altLang="zh-TW" sz="1400" b="0" dirty="0">
                          <a:solidFill>
                            <a:schemeClr val="bg1"/>
                          </a:solidFill>
                          <a:latin typeface="Candara" panose="020E0502030303020204" pitchFamily="34" charset="0"/>
                        </a:rPr>
                        <a:t>CAMBIO EN EL COMPORTAMIENTO, DESEMPEÑO, POL</a:t>
                      </a:r>
                      <a:r>
                        <a:rPr lang="es-ES" altLang="zh-TW" sz="1400" b="0" dirty="0">
                          <a:solidFill>
                            <a:schemeClr val="bg1"/>
                          </a:solidFill>
                          <a:latin typeface="Candara" panose="020E0502030303020204" pitchFamily="34" charset="0"/>
                        </a:rPr>
                        <a:t>ÍTICAS</a:t>
                      </a:r>
                      <a:endParaRPr lang="es-CL" sz="1400" b="0" dirty="0">
                        <a:solidFill>
                          <a:schemeClr val="bg1"/>
                        </a:solidFill>
                        <a:latin typeface="Candara" panose="020E0502030303020204" pitchFamily="34" charset="0"/>
                      </a:endParaRPr>
                    </a:p>
                  </a:txBody>
                  <a:tcPr>
                    <a:solidFill>
                      <a:srgbClr val="92D050"/>
                    </a:solidFill>
                  </a:tcPr>
                </a:tc>
                <a:extLst>
                  <a:ext uri="{0D108BD9-81ED-4DB2-BD59-A6C34878D82A}">
                    <a16:rowId xmlns:a16="http://schemas.microsoft.com/office/drawing/2014/main" val="3120765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zh-TW" sz="1400" b="1" dirty="0">
                          <a:solidFill>
                            <a:srgbClr val="0070C0"/>
                          </a:solidFill>
                          <a:latin typeface="Candara" panose="020E0502030303020204" pitchFamily="34" charset="0"/>
                        </a:rPr>
                        <a:t>Las instituciones nacionales y locales</a:t>
                      </a:r>
                      <a:endParaRPr lang="en-US" sz="1400" b="0" dirty="0">
                        <a:latin typeface="Candara" panose="020E0502030303020204" pitchFamily="34" charset="0"/>
                      </a:endParaRPr>
                    </a:p>
                    <a:p>
                      <a:endParaRPr lang="en-US" sz="1400" b="0" dirty="0">
                        <a:latin typeface="Candara" panose="020E0502030303020204" pitchFamily="34" charset="0"/>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zh-TW" sz="1400" b="1" dirty="0">
                          <a:solidFill>
                            <a:srgbClr val="0070C0"/>
                          </a:solidFill>
                          <a:latin typeface="Candara" panose="020E0502030303020204" pitchFamily="34" charset="0"/>
                        </a:rPr>
                        <a:t>asignan</a:t>
                      </a:r>
                      <a:endParaRPr lang="es-CL" altLang="zh-TW" sz="1400" b="1" dirty="0">
                        <a:solidFill>
                          <a:srgbClr val="0070C0"/>
                        </a:solidFill>
                        <a:latin typeface="Candara" panose="020E0502030303020204" pitchFamily="34" charset="0"/>
                      </a:endParaRPr>
                    </a:p>
                    <a:p>
                      <a:endParaRPr lang="es-CL" sz="1400" b="0" dirty="0">
                        <a:latin typeface="Candara" panose="020E0502030303020204" pitchFamily="34" charset="0"/>
                      </a:endParaRPr>
                    </a:p>
                    <a:p>
                      <a:endParaRPr lang="es-CL" sz="1400" b="0" dirty="0">
                        <a:latin typeface="Candara" panose="020E0502030303020204" pitchFamily="34" charset="0"/>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zh-TW" sz="1400" b="1" dirty="0">
                          <a:solidFill>
                            <a:srgbClr val="0070C0"/>
                          </a:solidFill>
                          <a:latin typeface="Candara" panose="020E0502030303020204" pitchFamily="34" charset="0"/>
                        </a:rPr>
                        <a:t>más presupuesto para una adecuada gestión de los recursos naturales y para aumentar la resiliencia de los grupos vulnerables, especialmente mujeres</a:t>
                      </a:r>
                      <a:endParaRPr lang="en-US" sz="1400" b="0" dirty="0">
                        <a:latin typeface="Candara" panose="020E0502030303020204" pitchFamily="34" charset="0"/>
                      </a:endParaRPr>
                    </a:p>
                  </a:txBody>
                  <a:tcPr>
                    <a:solidFill>
                      <a:schemeClr val="accent6">
                        <a:lumMod val="20000"/>
                        <a:lumOff val="80000"/>
                      </a:schemeClr>
                    </a:solidFill>
                  </a:tcPr>
                </a:tc>
                <a:extLst>
                  <a:ext uri="{0D108BD9-81ED-4DB2-BD59-A6C34878D82A}">
                    <a16:rowId xmlns:a16="http://schemas.microsoft.com/office/drawing/2014/main" val="3125247880"/>
                  </a:ext>
                </a:extLst>
              </a:tr>
            </a:tbl>
          </a:graphicData>
        </a:graphic>
      </p:graphicFrame>
    </p:spTree>
    <p:extLst>
      <p:ext uri="{BB962C8B-B14F-4D97-AF65-F5344CB8AC3E}">
        <p14:creationId xmlns:p14="http://schemas.microsoft.com/office/powerpoint/2010/main" val="313197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1C08B93-A441-43B3-8985-64F453E20300}"/>
              </a:ext>
            </a:extLst>
          </p:cNvPr>
          <p:cNvSpPr txBox="1">
            <a:spLocks noChangeArrowheads="1"/>
          </p:cNvSpPr>
          <p:nvPr/>
        </p:nvSpPr>
        <p:spPr>
          <a:xfrm>
            <a:off x="742977" y="55437"/>
            <a:ext cx="10188880" cy="408587"/>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95250" indent="-12700" fontAlgn="auto">
              <a:lnSpc>
                <a:spcPct val="80000"/>
              </a:lnSpc>
              <a:spcBef>
                <a:spcPct val="0"/>
              </a:spcBef>
              <a:spcAft>
                <a:spcPts val="0"/>
              </a:spcAft>
              <a:buNone/>
            </a:pPr>
            <a:r>
              <a:rPr lang="es-CL" altLang="zh-TW" sz="2400" b="1" dirty="0" err="1">
                <a:solidFill>
                  <a:srgbClr val="0070C0"/>
                </a:solidFill>
                <a:latin typeface="+mj-lt"/>
              </a:rPr>
              <a:t>Checklist</a:t>
            </a:r>
            <a:r>
              <a:rPr lang="es-CL" altLang="zh-TW" sz="2400" b="1" dirty="0">
                <a:solidFill>
                  <a:srgbClr val="0070C0"/>
                </a:solidFill>
                <a:latin typeface="+mj-lt"/>
              </a:rPr>
              <a:t> para la formulación del objetivo específico (cambio deseado)</a:t>
            </a:r>
            <a:endParaRPr lang="es-CL" altLang="zh-TW" sz="2400" b="1" dirty="0">
              <a:solidFill>
                <a:schemeClr val="accent1">
                  <a:lumMod val="75000"/>
                </a:schemeClr>
              </a:solidFill>
              <a:latin typeface="+mj-lt"/>
            </a:endParaRPr>
          </a:p>
          <a:p>
            <a:pPr fontAlgn="auto">
              <a:lnSpc>
                <a:spcPct val="80000"/>
              </a:lnSpc>
              <a:spcAft>
                <a:spcPts val="0"/>
              </a:spcAft>
              <a:buNone/>
            </a:pPr>
            <a:endParaRPr lang="es-CL" sz="2400" b="1" dirty="0">
              <a:solidFill>
                <a:srgbClr val="0070C0"/>
              </a:solidFill>
              <a:latin typeface="+mj-lt"/>
            </a:endParaRPr>
          </a:p>
        </p:txBody>
      </p:sp>
      <p:graphicFrame>
        <p:nvGraphicFramePr>
          <p:cNvPr id="2" name="Tabla 3">
            <a:extLst>
              <a:ext uri="{FF2B5EF4-FFF2-40B4-BE49-F238E27FC236}">
                <a16:creationId xmlns:a16="http://schemas.microsoft.com/office/drawing/2014/main" id="{00AB7257-A4EB-3B9A-8061-75A1C1D4FFB8}"/>
              </a:ext>
            </a:extLst>
          </p:cNvPr>
          <p:cNvGraphicFramePr>
            <a:graphicFrameLocks noGrp="1"/>
          </p:cNvGraphicFramePr>
          <p:nvPr>
            <p:extLst>
              <p:ext uri="{D42A27DB-BD31-4B8C-83A1-F6EECF244321}">
                <p14:modId xmlns:p14="http://schemas.microsoft.com/office/powerpoint/2010/main" val="3202937170"/>
              </p:ext>
            </p:extLst>
          </p:nvPr>
        </p:nvGraphicFramePr>
        <p:xfrm>
          <a:off x="742976" y="595243"/>
          <a:ext cx="10571016" cy="5577840"/>
        </p:xfrm>
        <a:graphic>
          <a:graphicData uri="http://schemas.openxmlformats.org/drawingml/2006/table">
            <a:tbl>
              <a:tblPr firstRow="1" bandRow="1">
                <a:tableStyleId>{5C22544A-7EE6-4342-B048-85BDC9FD1C3A}</a:tableStyleId>
              </a:tblPr>
              <a:tblGrid>
                <a:gridCol w="3938206">
                  <a:extLst>
                    <a:ext uri="{9D8B030D-6E8A-4147-A177-3AD203B41FA5}">
                      <a16:colId xmlns:a16="http://schemas.microsoft.com/office/drawing/2014/main" val="1056533459"/>
                    </a:ext>
                  </a:extLst>
                </a:gridCol>
                <a:gridCol w="5236962">
                  <a:extLst>
                    <a:ext uri="{9D8B030D-6E8A-4147-A177-3AD203B41FA5}">
                      <a16:colId xmlns:a16="http://schemas.microsoft.com/office/drawing/2014/main" val="3904887581"/>
                    </a:ext>
                  </a:extLst>
                </a:gridCol>
                <a:gridCol w="1395848">
                  <a:extLst>
                    <a:ext uri="{9D8B030D-6E8A-4147-A177-3AD203B41FA5}">
                      <a16:colId xmlns:a16="http://schemas.microsoft.com/office/drawing/2014/main" val="3392368782"/>
                    </a:ext>
                  </a:extLst>
                </a:gridCol>
              </a:tblGrid>
              <a:tr h="0">
                <a:tc>
                  <a:txBody>
                    <a:bodyPr/>
                    <a:lstStyle/>
                    <a:p>
                      <a:r>
                        <a:rPr lang="es-CL" dirty="0"/>
                        <a:t>Criterio</a:t>
                      </a:r>
                    </a:p>
                  </a:txBody>
                  <a:tcPr/>
                </a:tc>
                <a:tc>
                  <a:txBody>
                    <a:bodyPr/>
                    <a:lstStyle/>
                    <a:p>
                      <a:r>
                        <a:rPr lang="es-CL" dirty="0"/>
                        <a:t>Ejemplo</a:t>
                      </a:r>
                    </a:p>
                  </a:txBody>
                  <a:tcPr/>
                </a:tc>
                <a:tc>
                  <a:txBody>
                    <a:bodyPr/>
                    <a:lstStyle/>
                    <a:p>
                      <a:endParaRPr lang="es-CL" dirty="0"/>
                    </a:p>
                  </a:txBody>
                  <a:tcPr/>
                </a:tc>
                <a:extLst>
                  <a:ext uri="{0D108BD9-81ED-4DB2-BD59-A6C34878D82A}">
                    <a16:rowId xmlns:a16="http://schemas.microsoft.com/office/drawing/2014/main" val="3674593499"/>
                  </a:ext>
                </a:extLst>
              </a:tr>
              <a:tr h="370840">
                <a:tc>
                  <a:txBody>
                    <a:bodyPr/>
                    <a:lstStyle/>
                    <a:p>
                      <a:r>
                        <a:rPr lang="es-CL" dirty="0"/>
                        <a:t>¿</a:t>
                      </a:r>
                      <a:r>
                        <a:rPr lang="es-CL" b="1" dirty="0">
                          <a:solidFill>
                            <a:srgbClr val="C00000"/>
                          </a:solidFill>
                        </a:rPr>
                        <a:t>Para qué </a:t>
                      </a:r>
                      <a:r>
                        <a:rPr lang="es-CL" dirty="0"/>
                        <a:t>queremos hacer lo que vamos a hacer?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latin typeface="Candara" panose="020E0502030303020204" pitchFamily="34" charset="0"/>
                        </a:rPr>
                        <a:t>Mejorar las tasas de adherencia al proceso judicial de las mujeres que han sufrido violencia</a:t>
                      </a:r>
                    </a:p>
                    <a:p>
                      <a:endParaRPr lang="es-CL"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3066823643"/>
                  </a:ext>
                </a:extLst>
              </a:tr>
              <a:tr h="370840">
                <a:tc>
                  <a:txBody>
                    <a:bodyPr/>
                    <a:lstStyle/>
                    <a:p>
                      <a:r>
                        <a:rPr lang="es-CL" dirty="0"/>
                        <a:t>¿</a:t>
                      </a:r>
                      <a:r>
                        <a:rPr lang="es-CL" b="1" dirty="0">
                          <a:solidFill>
                            <a:srgbClr val="C00000"/>
                          </a:solidFill>
                        </a:rPr>
                        <a:t>Qué</a:t>
                      </a:r>
                      <a:r>
                        <a:rPr lang="es-CL" dirty="0"/>
                        <a:t> va a cambiar?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latin typeface="Candara" panose="020E0502030303020204" pitchFamily="34" charset="0"/>
                        </a:rPr>
                        <a:t>Las </a:t>
                      </a:r>
                      <a:r>
                        <a:rPr lang="en-US" sz="1800" i="0" dirty="0" err="1">
                          <a:latin typeface="Candara" panose="020E0502030303020204" pitchFamily="34" charset="0"/>
                        </a:rPr>
                        <a:t>tasas</a:t>
                      </a:r>
                      <a:r>
                        <a:rPr lang="en-US" sz="1800" i="0" dirty="0">
                          <a:latin typeface="Candara" panose="020E0502030303020204" pitchFamily="34" charset="0"/>
                        </a:rPr>
                        <a:t> de </a:t>
                      </a:r>
                      <a:r>
                        <a:rPr lang="en-US" sz="1800" i="0" dirty="0" err="1">
                          <a:latin typeface="Candara" panose="020E0502030303020204" pitchFamily="34" charset="0"/>
                        </a:rPr>
                        <a:t>adherencia</a:t>
                      </a:r>
                      <a:r>
                        <a:rPr lang="en-US" sz="1800" i="0" dirty="0">
                          <a:latin typeface="Candara" panose="020E0502030303020204" pitchFamily="34" charset="0"/>
                        </a:rPr>
                        <a:t> al </a:t>
                      </a:r>
                      <a:r>
                        <a:rPr lang="en-US" sz="1800" i="0" dirty="0" err="1">
                          <a:latin typeface="Candara" panose="020E0502030303020204" pitchFamily="34" charset="0"/>
                        </a:rPr>
                        <a:t>proceso</a:t>
                      </a:r>
                      <a:r>
                        <a:rPr lang="en-US" sz="1800" i="0" dirty="0">
                          <a:latin typeface="Candara" panose="020E0502030303020204" pitchFamily="34" charset="0"/>
                        </a:rPr>
                        <a:t> judicial (</a:t>
                      </a:r>
                      <a:r>
                        <a:rPr lang="en-US" sz="1800" i="0" dirty="0" err="1">
                          <a:latin typeface="Candara" panose="020E0502030303020204" pitchFamily="34" charset="0"/>
                        </a:rPr>
                        <a:t>nos</a:t>
                      </a:r>
                      <a:r>
                        <a:rPr lang="en-US" sz="1800" i="0" dirty="0">
                          <a:latin typeface="Candara" panose="020E0502030303020204" pitchFamily="34" charset="0"/>
                        </a:rPr>
                        <a:t> da </a:t>
                      </a:r>
                      <a:r>
                        <a:rPr lang="en-US" sz="1800" b="1" i="0" dirty="0" err="1">
                          <a:solidFill>
                            <a:srgbClr val="C00000"/>
                          </a:solidFill>
                          <a:latin typeface="Candara" panose="020E0502030303020204" pitchFamily="34" charset="0"/>
                        </a:rPr>
                        <a:t>una</a:t>
                      </a:r>
                      <a:r>
                        <a:rPr lang="en-US" sz="1800" b="1" i="0" dirty="0">
                          <a:solidFill>
                            <a:srgbClr val="C00000"/>
                          </a:solidFill>
                          <a:latin typeface="Candara" panose="020E0502030303020204" pitchFamily="34" charset="0"/>
                        </a:rPr>
                        <a:t> </a:t>
                      </a:r>
                      <a:r>
                        <a:rPr lang="en-US" sz="1800" b="1" i="0" dirty="0" err="1">
                          <a:solidFill>
                            <a:srgbClr val="C00000"/>
                          </a:solidFill>
                          <a:latin typeface="Candara" panose="020E0502030303020204" pitchFamily="34" charset="0"/>
                        </a:rPr>
                        <a:t>pista</a:t>
                      </a:r>
                      <a:r>
                        <a:rPr lang="en-US" sz="1800" b="1" i="0" dirty="0">
                          <a:solidFill>
                            <a:srgbClr val="C00000"/>
                          </a:solidFill>
                          <a:latin typeface="Candara" panose="020E0502030303020204" pitchFamily="34" charset="0"/>
                        </a:rPr>
                        <a:t> del </a:t>
                      </a:r>
                      <a:r>
                        <a:rPr lang="en-US" sz="1800" b="1" i="0" dirty="0" err="1">
                          <a:solidFill>
                            <a:srgbClr val="C00000"/>
                          </a:solidFill>
                          <a:latin typeface="Candara" panose="020E0502030303020204" pitchFamily="34" charset="0"/>
                        </a:rPr>
                        <a:t>indicador</a:t>
                      </a:r>
                      <a:r>
                        <a:rPr lang="en-US" sz="1800" b="1" i="0" dirty="0">
                          <a:solidFill>
                            <a:srgbClr val="C00000"/>
                          </a:solidFill>
                          <a:latin typeface="Candara" panose="020E0502030303020204" pitchFamily="34" charset="0"/>
                        </a:rPr>
                        <a:t> del </a:t>
                      </a:r>
                      <a:r>
                        <a:rPr lang="en-US" sz="1800" b="1" i="0" dirty="0" err="1">
                          <a:solidFill>
                            <a:srgbClr val="C00000"/>
                          </a:solidFill>
                          <a:latin typeface="Candara" panose="020E0502030303020204" pitchFamily="34" charset="0"/>
                        </a:rPr>
                        <a:t>cambio</a:t>
                      </a:r>
                      <a:r>
                        <a:rPr lang="en-US" sz="1800" b="1" i="0" dirty="0">
                          <a:solidFill>
                            <a:srgbClr val="C00000"/>
                          </a:solidFill>
                          <a:latin typeface="Candara" panose="020E0502030303020204" pitchFamily="34" charset="0"/>
                        </a:rPr>
                        <a:t> </a:t>
                      </a:r>
                      <a:r>
                        <a:rPr lang="en-US" sz="1800" b="1" i="0" dirty="0" err="1">
                          <a:solidFill>
                            <a:srgbClr val="C00000"/>
                          </a:solidFill>
                          <a:latin typeface="Candara" panose="020E0502030303020204" pitchFamily="34" charset="0"/>
                        </a:rPr>
                        <a:t>deseado</a:t>
                      </a:r>
                      <a:r>
                        <a:rPr lang="en-US" sz="1800" b="1" i="0" dirty="0">
                          <a:solidFill>
                            <a:schemeClr val="tx1"/>
                          </a:solidFill>
                          <a:latin typeface="Candara" panose="020E0502030303020204" pitchFamily="34" charset="0"/>
                        </a:rPr>
                        <a:t>)</a:t>
                      </a:r>
                    </a:p>
                    <a:p>
                      <a:endParaRPr lang="es-CL" i="0"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860493838"/>
                  </a:ext>
                </a:extLst>
              </a:tr>
              <a:tr h="370840">
                <a:tc>
                  <a:txBody>
                    <a:bodyPr/>
                    <a:lstStyle/>
                    <a:p>
                      <a:r>
                        <a:rPr lang="es-CL" dirty="0"/>
                        <a:t>¿</a:t>
                      </a:r>
                      <a:r>
                        <a:rPr lang="es-CL" b="0" dirty="0"/>
                        <a:t>Qué o quién </a:t>
                      </a:r>
                      <a:r>
                        <a:rPr lang="es-CL" b="1" dirty="0">
                          <a:solidFill>
                            <a:srgbClr val="C00000"/>
                          </a:solidFill>
                        </a:rPr>
                        <a:t>va a hacer las cosas de manera diferente </a:t>
                      </a:r>
                      <a:r>
                        <a:rPr lang="es-CL" dirty="0"/>
                        <a:t>después de la intervención?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i="0" dirty="0">
                          <a:latin typeface="Candara" panose="020E0502030303020204" pitchFamily="34" charset="0"/>
                        </a:rPr>
                        <a:t>Las mujeres que han sufrido violencia y han denunciado</a:t>
                      </a:r>
                    </a:p>
                    <a:p>
                      <a:endParaRPr lang="es-CL" i="0"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2846207465"/>
                  </a:ext>
                </a:extLst>
              </a:tr>
              <a:tr h="370840">
                <a:tc>
                  <a:txBody>
                    <a:bodyPr/>
                    <a:lstStyle/>
                    <a:p>
                      <a:r>
                        <a:rPr lang="es-CL" dirty="0"/>
                        <a:t>¿Qué </a:t>
                      </a:r>
                      <a:r>
                        <a:rPr lang="es-CL" b="1" dirty="0">
                          <a:solidFill>
                            <a:srgbClr val="C00000"/>
                          </a:solidFill>
                        </a:rPr>
                        <a:t>comportamiento/ desempeño individual o institucional </a:t>
                      </a:r>
                      <a:r>
                        <a:rPr lang="es-CL" dirty="0"/>
                        <a:t>va a cambiar a raíz de la intervención?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i="0" dirty="0">
                          <a:latin typeface="Candara" panose="020E0502030303020204" pitchFamily="34" charset="0"/>
                        </a:rPr>
                        <a:t>Las mujeres que han sufrido violencia no se retractan ni desisten del proceso judicial</a:t>
                      </a:r>
                    </a:p>
                    <a:p>
                      <a:endParaRPr lang="es-CL" i="0"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354415222"/>
                  </a:ext>
                </a:extLst>
              </a:tr>
              <a:tr h="370840">
                <a:tc>
                  <a:txBody>
                    <a:bodyPr/>
                    <a:lstStyle/>
                    <a:p>
                      <a:r>
                        <a:rPr lang="es-CL" dirty="0"/>
                        <a:t>Cambio deseado en </a:t>
                      </a:r>
                      <a:r>
                        <a:rPr lang="es-CL" b="1" dirty="0">
                          <a:solidFill>
                            <a:srgbClr val="C00000"/>
                          </a:solidFill>
                        </a:rPr>
                        <a:t>modo positivo</a:t>
                      </a:r>
                    </a:p>
                  </a:txBody>
                  <a:tcPr/>
                </a:tc>
                <a:tc>
                  <a:txBody>
                    <a:bodyPr/>
                    <a:lstStyle/>
                    <a:p>
                      <a:r>
                        <a:rPr lang="es-ES" sz="1800" b="1" i="0" dirty="0">
                          <a:solidFill>
                            <a:srgbClr val="FF0000"/>
                          </a:solidFill>
                          <a:latin typeface="Candara" panose="020E0502030303020204" pitchFamily="34" charset="0"/>
                        </a:rPr>
                        <a:t> </a:t>
                      </a:r>
                      <a:r>
                        <a:rPr lang="es-ES" sz="1800" i="0" dirty="0">
                          <a:latin typeface="Candara" panose="020E0502030303020204" pitchFamily="34" charset="0"/>
                        </a:rPr>
                        <a:t>Las mujeres que han sufrido violencia se mantienen en el proceso judicial</a:t>
                      </a:r>
                      <a:endParaRPr lang="es-CL" i="0"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379081595"/>
                  </a:ext>
                </a:extLst>
              </a:tr>
              <a:tr h="370840">
                <a:tc>
                  <a:txBody>
                    <a:bodyPr/>
                    <a:lstStyle/>
                    <a:p>
                      <a:r>
                        <a:rPr lang="es-CL" dirty="0"/>
                        <a:t>Comprobamos que hemos incorporado el enfoque de género en el lenguaje y a nivel de contenido</a:t>
                      </a:r>
                    </a:p>
                  </a:txBody>
                  <a:tcPr/>
                </a:tc>
                <a:tc>
                  <a:txBody>
                    <a:bodyPr/>
                    <a:lstStyle/>
                    <a:p>
                      <a:r>
                        <a:rPr lang="es-CL" i="0" dirty="0"/>
                        <a:t>Población objetivo y temática: mujeres </a:t>
                      </a:r>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117237703"/>
                  </a:ext>
                </a:extLst>
              </a:tr>
            </a:tbl>
          </a:graphicData>
        </a:graphic>
      </p:graphicFrame>
    </p:spTree>
    <p:extLst>
      <p:ext uri="{BB962C8B-B14F-4D97-AF65-F5344CB8AC3E}">
        <p14:creationId xmlns:p14="http://schemas.microsoft.com/office/powerpoint/2010/main" val="3938145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descr="Background pattern&#10;&#10;Description automatically generated"/>
          <p:cNvPicPr preferRelativeResize="0"/>
          <p:nvPr/>
        </p:nvPicPr>
        <p:blipFill rotWithShape="1">
          <a:blip r:embed="rId3">
            <a:alphaModFix/>
          </a:blip>
          <a:srcRect t="27691" b="27690"/>
          <a:stretch/>
        </p:blipFill>
        <p:spPr>
          <a:xfrm>
            <a:off x="685800" y="952500"/>
            <a:ext cx="10820400" cy="4953000"/>
          </a:xfrm>
          <a:custGeom>
            <a:avLst/>
            <a:gdLst/>
            <a:ahLst/>
            <a:cxnLst/>
            <a:rect l="l" t="t" r="r" b="b"/>
            <a:pathLst>
              <a:path w="10820400" h="4953000" extrusionOk="0">
                <a:moveTo>
                  <a:pt x="0" y="0"/>
                </a:moveTo>
                <a:lnTo>
                  <a:pt x="10820400" y="0"/>
                </a:lnTo>
                <a:lnTo>
                  <a:pt x="10820400" y="4953000"/>
                </a:lnTo>
                <a:lnTo>
                  <a:pt x="0" y="4953000"/>
                </a:lnTo>
                <a:close/>
              </a:path>
            </a:pathLst>
          </a:custGeom>
          <a:noFill/>
          <a:ln>
            <a:noFill/>
          </a:ln>
        </p:spPr>
      </p:pic>
      <p:sp>
        <p:nvSpPr>
          <p:cNvPr id="92" name="Google Shape;92;p20"/>
          <p:cNvSpPr/>
          <p:nvPr/>
        </p:nvSpPr>
        <p:spPr>
          <a:xfrm>
            <a:off x="685800" y="952500"/>
            <a:ext cx="10820400" cy="4953000"/>
          </a:xfrm>
          <a:prstGeom prst="rect">
            <a:avLst/>
          </a:prstGeom>
          <a:gradFill>
            <a:gsLst>
              <a:gs pos="0">
                <a:srgbClr val="0070C0">
                  <a:alpha val="40000"/>
                </a:srgbClr>
              </a:gs>
              <a:gs pos="72000">
                <a:srgbClr val="19416A"/>
              </a:gs>
              <a:gs pos="100000">
                <a:srgbClr val="19416A"/>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3" name="Google Shape;93;p20"/>
          <p:cNvSpPr/>
          <p:nvPr/>
        </p:nvSpPr>
        <p:spPr>
          <a:xfrm>
            <a:off x="3585410" y="1276109"/>
            <a:ext cx="7726945" cy="4450923"/>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bg1"/>
              </a:solidFill>
              <a:latin typeface="Calibri"/>
              <a:ea typeface="Calibri"/>
              <a:cs typeface="Calibri"/>
              <a:sym typeface="Calibri"/>
            </a:endParaRPr>
          </a:p>
        </p:txBody>
      </p:sp>
      <p:sp>
        <p:nvSpPr>
          <p:cNvPr id="96" name="Google Shape;96;p20"/>
          <p:cNvSpPr txBox="1"/>
          <p:nvPr/>
        </p:nvSpPr>
        <p:spPr>
          <a:xfrm>
            <a:off x="4015585" y="1723384"/>
            <a:ext cx="7053468" cy="3701290"/>
          </a:xfrm>
          <a:prstGeom prst="rect">
            <a:avLst/>
          </a:prstGeom>
          <a:noFill/>
          <a:ln>
            <a:noFill/>
          </a:ln>
        </p:spPr>
        <p:txBody>
          <a:bodyPr spcFirstLastPara="1" wrap="square" lIns="91425" tIns="45700" rIns="91425" bIns="45700" anchor="t" anchorCtr="0">
            <a:noAutofit/>
          </a:bodyPr>
          <a:lstStyle/>
          <a:p>
            <a:pPr>
              <a:lnSpc>
                <a:spcPct val="150000"/>
              </a:lnSpc>
            </a:pPr>
            <a:r>
              <a:rPr lang="es-ES" sz="2400" b="1" dirty="0">
                <a:solidFill>
                  <a:schemeClr val="bg1"/>
                </a:solidFill>
                <a:latin typeface="Candara" panose="020E0502030303020204" pitchFamily="34" charset="0"/>
              </a:rPr>
              <a:t>I. Compartir los principales conceptos y enfoques de planificación </a:t>
            </a:r>
          </a:p>
          <a:p>
            <a:pPr>
              <a:lnSpc>
                <a:spcPct val="150000"/>
              </a:lnSpc>
            </a:pPr>
            <a:r>
              <a:rPr lang="es-ES" sz="2400" b="1" dirty="0">
                <a:solidFill>
                  <a:schemeClr val="bg1"/>
                </a:solidFill>
                <a:latin typeface="Candara" panose="020E0502030303020204" pitchFamily="34" charset="0"/>
              </a:rPr>
              <a:t>II. Entregar recomendaciones para la formulación de la propuesta </a:t>
            </a:r>
          </a:p>
          <a:p>
            <a:pPr>
              <a:lnSpc>
                <a:spcPct val="150000"/>
              </a:lnSpc>
            </a:pPr>
            <a:r>
              <a:rPr lang="es-ES" sz="2400" b="1" dirty="0">
                <a:solidFill>
                  <a:schemeClr val="bg1"/>
                </a:solidFill>
                <a:latin typeface="Candara" panose="020E0502030303020204" pitchFamily="34" charset="0"/>
              </a:rPr>
              <a:t>	</a:t>
            </a:r>
            <a:r>
              <a:rPr lang="es-ES" b="1" dirty="0">
                <a:solidFill>
                  <a:schemeClr val="bg1"/>
                </a:solidFill>
                <a:latin typeface="Candara" panose="020E0502030303020204" pitchFamily="34" charset="0"/>
              </a:rPr>
              <a:t>- </a:t>
            </a:r>
            <a:r>
              <a:rPr lang="es-ES" dirty="0">
                <a:solidFill>
                  <a:schemeClr val="bg1"/>
                </a:solidFill>
                <a:latin typeface="Candara" panose="020E0502030303020204" pitchFamily="34" charset="0"/>
              </a:rPr>
              <a:t>Acotando nuestro problema</a:t>
            </a:r>
          </a:p>
          <a:p>
            <a:pPr>
              <a:lnSpc>
                <a:spcPct val="150000"/>
              </a:lnSpc>
            </a:pPr>
            <a:r>
              <a:rPr lang="es-ES" dirty="0">
                <a:solidFill>
                  <a:schemeClr val="bg1"/>
                </a:solidFill>
                <a:latin typeface="Candara" panose="020E0502030303020204" pitchFamily="34" charset="0"/>
              </a:rPr>
              <a:t>		- Diseñando nuestra estrategia</a:t>
            </a:r>
          </a:p>
          <a:p>
            <a:pPr lvl="1">
              <a:lnSpc>
                <a:spcPct val="150000"/>
              </a:lnSpc>
            </a:pPr>
            <a:r>
              <a:rPr lang="es-ES" dirty="0">
                <a:solidFill>
                  <a:schemeClr val="bg1"/>
                </a:solidFill>
                <a:latin typeface="Candara" panose="020E0502030303020204" pitchFamily="34" charset="0"/>
              </a:rPr>
              <a:t>			- Construyendo la cadena de resultados</a:t>
            </a:r>
            <a:endParaRPr dirty="0">
              <a:solidFill>
                <a:schemeClr val="bg1"/>
              </a:solidFill>
            </a:endParaRPr>
          </a:p>
        </p:txBody>
      </p:sp>
      <p:pic>
        <p:nvPicPr>
          <p:cNvPr id="9" name="Imagen 8">
            <a:extLst>
              <a:ext uri="{FF2B5EF4-FFF2-40B4-BE49-F238E27FC236}">
                <a16:creationId xmlns:a16="http://schemas.microsoft.com/office/drawing/2014/main" id="{BEE2F2D3-406A-614D-A5FD-2E58237337A0}"/>
              </a:ext>
            </a:extLst>
          </p:cNvPr>
          <p:cNvPicPr>
            <a:picLocks noChangeAspect="1"/>
          </p:cNvPicPr>
          <p:nvPr/>
        </p:nvPicPr>
        <p:blipFill>
          <a:blip r:embed="rId4"/>
          <a:stretch>
            <a:fillRect/>
          </a:stretch>
        </p:blipFill>
        <p:spPr>
          <a:xfrm>
            <a:off x="11584792" y="204670"/>
            <a:ext cx="355671" cy="720000"/>
          </a:xfrm>
          <a:prstGeom prst="rect">
            <a:avLst/>
          </a:prstGeom>
        </p:spPr>
      </p:pic>
      <p:sp>
        <p:nvSpPr>
          <p:cNvPr id="2" name="Google Shape;79;p19">
            <a:extLst>
              <a:ext uri="{FF2B5EF4-FFF2-40B4-BE49-F238E27FC236}">
                <a16:creationId xmlns:a16="http://schemas.microsoft.com/office/drawing/2014/main" id="{40E0244E-FC97-F408-140F-47E0DC3E754C}"/>
              </a:ext>
            </a:extLst>
          </p:cNvPr>
          <p:cNvSpPr txBox="1"/>
          <p:nvPr/>
        </p:nvSpPr>
        <p:spPr>
          <a:xfrm>
            <a:off x="879644" y="1719709"/>
            <a:ext cx="2511921"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3200" b="1" dirty="0" err="1">
                <a:solidFill>
                  <a:schemeClr val="bg1"/>
                </a:solidFill>
                <a:latin typeface="Montserrat ExtraBold"/>
                <a:ea typeface="Montserrat ExtraBold"/>
                <a:cs typeface="Montserrat ExtraBold"/>
                <a:sym typeface="Montserrat ExtraBold"/>
              </a:rPr>
              <a:t>Objetivos</a:t>
            </a:r>
            <a:endParaRPr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3834B8C-8F46-498D-94B2-9A49B95D9D2F}"/>
              </a:ext>
            </a:extLst>
          </p:cNvPr>
          <p:cNvSpPr txBox="1"/>
          <p:nvPr/>
        </p:nvSpPr>
        <p:spPr>
          <a:xfrm>
            <a:off x="3640975" y="642933"/>
            <a:ext cx="7615097" cy="1015663"/>
          </a:xfrm>
          <a:prstGeom prst="rect">
            <a:avLst/>
          </a:prstGeom>
          <a:noFill/>
        </p:spPr>
        <p:txBody>
          <a:bodyPr wrap="square" rtlCol="0">
            <a:spAutoFit/>
          </a:bodyPr>
          <a:lstStyle/>
          <a:p>
            <a:pPr marL="358775" marR="0" lvl="1" indent="-342900" defTabSz="914400" eaLnBrk="1" fontAlgn="auto" latinLnBrk="0" hangingPunct="1">
              <a:lnSpc>
                <a:spcPct val="150000"/>
              </a:lnSpc>
              <a:spcBef>
                <a:spcPts val="0"/>
              </a:spcBef>
              <a:spcAft>
                <a:spcPts val="0"/>
              </a:spcAft>
              <a:buClrTx/>
              <a:buSzTx/>
              <a:buFontTx/>
              <a:buChar char="-"/>
              <a:defRPr/>
            </a:pPr>
            <a:endParaRPr lang="es-ES" sz="2000" dirty="0"/>
          </a:p>
          <a:p>
            <a:pPr marL="147638" marR="0" lvl="1" defTabSz="914400" eaLnBrk="1" fontAlgn="auto" latinLnBrk="0" hangingPunct="1">
              <a:lnSpc>
                <a:spcPct val="150000"/>
              </a:lnSpc>
              <a:spcBef>
                <a:spcPts val="0"/>
              </a:spcBef>
              <a:spcAft>
                <a:spcPts val="0"/>
              </a:spcAft>
              <a:buClrTx/>
              <a:buSzTx/>
              <a:buFontTx/>
              <a:buNone/>
              <a:defRPr/>
            </a:pPr>
            <a:endParaRPr lang="es-ES" sz="2000" dirty="0"/>
          </a:p>
        </p:txBody>
      </p:sp>
      <p:sp>
        <p:nvSpPr>
          <p:cNvPr id="5" name="Rectangle 3">
            <a:extLst>
              <a:ext uri="{FF2B5EF4-FFF2-40B4-BE49-F238E27FC236}">
                <a16:creationId xmlns:a16="http://schemas.microsoft.com/office/drawing/2014/main" id="{F1C08B93-A441-43B3-8985-64F453E20300}"/>
              </a:ext>
            </a:extLst>
          </p:cNvPr>
          <p:cNvSpPr txBox="1">
            <a:spLocks noChangeArrowheads="1"/>
          </p:cNvSpPr>
          <p:nvPr/>
        </p:nvSpPr>
        <p:spPr>
          <a:xfrm>
            <a:off x="1064525" y="138866"/>
            <a:ext cx="10321350" cy="5456716"/>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95250" indent="-12700" fontAlgn="auto">
              <a:lnSpc>
                <a:spcPct val="80000"/>
              </a:lnSpc>
              <a:spcBef>
                <a:spcPct val="0"/>
              </a:spcBef>
              <a:spcAft>
                <a:spcPts val="0"/>
              </a:spcAft>
              <a:buNone/>
            </a:pPr>
            <a:r>
              <a:rPr lang="es-CL" altLang="zh-TW" sz="2400" b="1" dirty="0">
                <a:solidFill>
                  <a:srgbClr val="0070C0"/>
                </a:solidFill>
                <a:latin typeface="Candara" panose="020E0502030303020204" pitchFamily="34" charset="0"/>
              </a:rPr>
              <a:t>ESTRATEGIA DE INTERVENCIÓN </a:t>
            </a:r>
            <a:endParaRPr lang="es-CL" altLang="zh-TW" sz="2400" b="1" dirty="0">
              <a:solidFill>
                <a:srgbClr val="FF0000"/>
              </a:solidFill>
              <a:latin typeface="Candara" panose="020E0502030303020204" pitchFamily="34" charset="0"/>
            </a:endParaRPr>
          </a:p>
          <a:p>
            <a:endParaRPr lang="es-CL" sz="2000" dirty="0">
              <a:latin typeface="Candara" panose="020E0502030303020204" pitchFamily="34" charset="0"/>
            </a:endParaRPr>
          </a:p>
          <a:p>
            <a:pPr marL="82296" indent="0">
              <a:buNone/>
            </a:pPr>
            <a:r>
              <a:rPr lang="es-CL" sz="2400" b="1" dirty="0">
                <a:solidFill>
                  <a:srgbClr val="0070C0"/>
                </a:solidFill>
                <a:latin typeface="Candara" panose="020E0502030303020204" pitchFamily="34" charset="0"/>
              </a:rPr>
              <a:t>DESCRIPCIÓN NARRATIVA: </a:t>
            </a:r>
          </a:p>
          <a:p>
            <a:pPr marL="82296" indent="0">
              <a:buNone/>
            </a:pPr>
            <a:endParaRPr lang="es-CL" sz="2400" dirty="0">
              <a:latin typeface="Candara" panose="020E0502030303020204" pitchFamily="34" charset="0"/>
            </a:endParaRPr>
          </a:p>
          <a:p>
            <a:pPr marL="699516" lvl="1" indent="-342900">
              <a:buAutoNum type="alphaLcPeriod"/>
            </a:pPr>
            <a:r>
              <a:rPr lang="es-CL" sz="2400" b="1" dirty="0">
                <a:latin typeface="Candara" panose="020E0502030303020204" pitchFamily="34" charset="0"/>
              </a:rPr>
              <a:t>Qué vamos a hacer </a:t>
            </a:r>
            <a:r>
              <a:rPr lang="es-CL" sz="2400" dirty="0">
                <a:latin typeface="Candara" panose="020E0502030303020204" pitchFamily="34" charset="0"/>
              </a:rPr>
              <a:t>específicamente para abordar el objetivo específico, cómo, con quién y por qué creemos que va a contribuir al objetivo (aprendizajes)</a:t>
            </a:r>
          </a:p>
          <a:p>
            <a:pPr marL="699516" lvl="1" indent="-342900">
              <a:buAutoNum type="alphaLcPeriod"/>
            </a:pPr>
            <a:r>
              <a:rPr lang="es-CL" sz="2400" dirty="0">
                <a:latin typeface="Candara" panose="020E0502030303020204" pitchFamily="34" charset="0"/>
              </a:rPr>
              <a:t>Cómo nuestra intervención contribuye a la </a:t>
            </a:r>
            <a:r>
              <a:rPr lang="es-CL" sz="2400" b="1" dirty="0">
                <a:latin typeface="Candara" panose="020E0502030303020204" pitchFamily="34" charset="0"/>
              </a:rPr>
              <a:t>igualdad de género</a:t>
            </a:r>
          </a:p>
          <a:p>
            <a:pPr marL="699516" lvl="1" indent="-342900">
              <a:buAutoNum type="alphaLcPeriod"/>
            </a:pPr>
            <a:r>
              <a:rPr lang="es-CL" sz="2400" dirty="0">
                <a:latin typeface="Candara" panose="020E0502030303020204" pitchFamily="34" charset="0"/>
              </a:rPr>
              <a:t>Quién es nuestra </a:t>
            </a:r>
            <a:r>
              <a:rPr lang="es-CL" sz="2400" b="1" dirty="0">
                <a:latin typeface="Candara" panose="020E0502030303020204" pitchFamily="34" charset="0"/>
              </a:rPr>
              <a:t>población beneficiaria desagregada</a:t>
            </a:r>
          </a:p>
          <a:p>
            <a:pPr marL="699516" lvl="1" indent="-342900">
              <a:buAutoNum type="alphaLcPeriod"/>
            </a:pPr>
            <a:r>
              <a:rPr lang="es-CL" sz="2400" b="1" dirty="0">
                <a:latin typeface="Candara" panose="020E0502030303020204" pitchFamily="34" charset="0"/>
              </a:rPr>
              <a:t>Participación</a:t>
            </a:r>
            <a:r>
              <a:rPr lang="es-CL" sz="2400" dirty="0">
                <a:latin typeface="Candara" panose="020E0502030303020204" pitchFamily="34" charset="0"/>
              </a:rPr>
              <a:t> del socio local, beneficiarios/as u otros en el diseño del proyecto: contribuciones metodología, hallazgos, opiniones u otros insumos que se hayan considerado en la formulación</a:t>
            </a:r>
          </a:p>
          <a:p>
            <a:pPr marL="539496" indent="-457200">
              <a:buAutoNum type="arabicPeriod"/>
            </a:pPr>
            <a:endParaRPr lang="es-CL" sz="2000" dirty="0">
              <a:latin typeface="Candara" panose="020E0502030303020204" pitchFamily="34" charset="0"/>
            </a:endParaRPr>
          </a:p>
          <a:p>
            <a:pPr marL="82296" indent="0">
              <a:buNone/>
            </a:pPr>
            <a:endParaRPr lang="es-CL" sz="2000" dirty="0">
              <a:latin typeface="Candara" panose="020E0502030303020204" pitchFamily="34" charset="0"/>
            </a:endParaRPr>
          </a:p>
          <a:p>
            <a:pPr fontAlgn="auto">
              <a:lnSpc>
                <a:spcPct val="80000"/>
              </a:lnSpc>
              <a:spcAft>
                <a:spcPts val="0"/>
              </a:spcAft>
              <a:buNone/>
            </a:pPr>
            <a:endParaRPr lang="es-CL" sz="2000" b="1" dirty="0">
              <a:solidFill>
                <a:srgbClr val="0070C0"/>
              </a:solidFill>
              <a:latin typeface="Candara" panose="020E0502030303020204" pitchFamily="34" charset="0"/>
            </a:endParaRPr>
          </a:p>
        </p:txBody>
      </p:sp>
    </p:spTree>
    <p:extLst>
      <p:ext uri="{BB962C8B-B14F-4D97-AF65-F5344CB8AC3E}">
        <p14:creationId xmlns:p14="http://schemas.microsoft.com/office/powerpoint/2010/main" val="241912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3834B8C-8F46-498D-94B2-9A49B95D9D2F}"/>
              </a:ext>
            </a:extLst>
          </p:cNvPr>
          <p:cNvSpPr txBox="1"/>
          <p:nvPr/>
        </p:nvSpPr>
        <p:spPr>
          <a:xfrm>
            <a:off x="3640975" y="642933"/>
            <a:ext cx="7615097" cy="1015663"/>
          </a:xfrm>
          <a:prstGeom prst="rect">
            <a:avLst/>
          </a:prstGeom>
          <a:noFill/>
        </p:spPr>
        <p:txBody>
          <a:bodyPr wrap="square" rtlCol="0">
            <a:spAutoFit/>
          </a:bodyPr>
          <a:lstStyle/>
          <a:p>
            <a:pPr marL="358775" marR="0" lvl="1" indent="-342900" defTabSz="914400" eaLnBrk="1" fontAlgn="auto" latinLnBrk="0" hangingPunct="1">
              <a:lnSpc>
                <a:spcPct val="150000"/>
              </a:lnSpc>
              <a:spcBef>
                <a:spcPts val="0"/>
              </a:spcBef>
              <a:spcAft>
                <a:spcPts val="0"/>
              </a:spcAft>
              <a:buClrTx/>
              <a:buSzTx/>
              <a:buFontTx/>
              <a:buChar char="-"/>
              <a:defRPr/>
            </a:pPr>
            <a:endParaRPr lang="es-ES" sz="2000" dirty="0"/>
          </a:p>
          <a:p>
            <a:pPr marL="147638" marR="0" lvl="1" defTabSz="914400" eaLnBrk="1" fontAlgn="auto" latinLnBrk="0" hangingPunct="1">
              <a:lnSpc>
                <a:spcPct val="150000"/>
              </a:lnSpc>
              <a:spcBef>
                <a:spcPts val="0"/>
              </a:spcBef>
              <a:spcAft>
                <a:spcPts val="0"/>
              </a:spcAft>
              <a:buClrTx/>
              <a:buSzTx/>
              <a:buFontTx/>
              <a:buNone/>
              <a:defRPr/>
            </a:pPr>
            <a:endParaRPr lang="es-ES" sz="2000" dirty="0"/>
          </a:p>
        </p:txBody>
      </p:sp>
      <p:sp>
        <p:nvSpPr>
          <p:cNvPr id="5" name="Rectangle 3">
            <a:extLst>
              <a:ext uri="{FF2B5EF4-FFF2-40B4-BE49-F238E27FC236}">
                <a16:creationId xmlns:a16="http://schemas.microsoft.com/office/drawing/2014/main" id="{F1C08B93-A441-43B3-8985-64F453E20300}"/>
              </a:ext>
            </a:extLst>
          </p:cNvPr>
          <p:cNvSpPr txBox="1">
            <a:spLocks noChangeArrowheads="1"/>
          </p:cNvSpPr>
          <p:nvPr/>
        </p:nvSpPr>
        <p:spPr>
          <a:xfrm>
            <a:off x="1064525" y="84275"/>
            <a:ext cx="10321350" cy="4937439"/>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95250" indent="-12700" fontAlgn="auto">
              <a:lnSpc>
                <a:spcPct val="80000"/>
              </a:lnSpc>
              <a:spcBef>
                <a:spcPct val="0"/>
              </a:spcBef>
              <a:spcAft>
                <a:spcPts val="0"/>
              </a:spcAft>
              <a:buNone/>
            </a:pPr>
            <a:r>
              <a:rPr lang="es-CL" altLang="zh-TW" sz="2400" b="1" dirty="0">
                <a:solidFill>
                  <a:srgbClr val="0070C0"/>
                </a:solidFill>
                <a:latin typeface="Candara" panose="020E0502030303020204" pitchFamily="34" charset="0"/>
              </a:rPr>
              <a:t>ESTRATEGIA DE INTERVENCIÓN: PRODUCTOS </a:t>
            </a:r>
            <a:endParaRPr lang="es-CL" altLang="zh-TW" sz="2400" b="1" dirty="0">
              <a:solidFill>
                <a:srgbClr val="FF0000"/>
              </a:solidFill>
              <a:latin typeface="Candara" panose="020E0502030303020204" pitchFamily="34" charset="0"/>
            </a:endParaRPr>
          </a:p>
          <a:p>
            <a:pPr marL="82296" indent="0">
              <a:buNone/>
            </a:pPr>
            <a:endParaRPr lang="es-CL" sz="2000" dirty="0">
              <a:latin typeface="Candara" panose="020E0502030303020204" pitchFamily="34" charset="0"/>
            </a:endParaRPr>
          </a:p>
          <a:p>
            <a:r>
              <a:rPr lang="es-CL" sz="2000" dirty="0">
                <a:latin typeface="Candara" panose="020E0502030303020204" pitchFamily="34" charset="0"/>
              </a:rPr>
              <a:t>Reflejan cambios concretos en:</a:t>
            </a:r>
          </a:p>
          <a:p>
            <a:pPr lvl="1"/>
            <a:r>
              <a:rPr lang="es-CL" sz="2000" dirty="0">
                <a:latin typeface="Candara" panose="020E0502030303020204" pitchFamily="34" charset="0"/>
              </a:rPr>
              <a:t>capacidades, habilidades técnicas de personas u organizaciones, </a:t>
            </a:r>
          </a:p>
          <a:p>
            <a:pPr lvl="1"/>
            <a:r>
              <a:rPr lang="es-CL" sz="2000" dirty="0">
                <a:latin typeface="Candara" panose="020E0502030303020204" pitchFamily="34" charset="0"/>
              </a:rPr>
              <a:t>la disponibilidad de nuevos productos y servicios que resultan de la </a:t>
            </a:r>
            <a:r>
              <a:rPr lang="es-CL" sz="2000" dirty="0" err="1">
                <a:latin typeface="Candara" panose="020E0502030303020204" pitchFamily="34" charset="0"/>
              </a:rPr>
              <a:t>ejecuci</a:t>
            </a:r>
            <a:r>
              <a:rPr lang="es-ES" sz="2000" dirty="0" err="1">
                <a:latin typeface="Candara" panose="020E0502030303020204" pitchFamily="34" charset="0"/>
              </a:rPr>
              <a:t>ón</a:t>
            </a:r>
            <a:r>
              <a:rPr lang="es-ES" sz="2000" dirty="0">
                <a:latin typeface="Candara" panose="020E0502030303020204" pitchFamily="34" charset="0"/>
              </a:rPr>
              <a:t> de actividades</a:t>
            </a:r>
          </a:p>
          <a:p>
            <a:r>
              <a:rPr lang="es-ES" sz="2000" dirty="0">
                <a:latin typeface="Candara" panose="020E0502030303020204" pitchFamily="34" charset="0"/>
              </a:rPr>
              <a:t>Bajo el </a:t>
            </a:r>
            <a:r>
              <a:rPr lang="es-ES" sz="2000" b="1" dirty="0">
                <a:latin typeface="Candara" panose="020E0502030303020204" pitchFamily="34" charset="0"/>
              </a:rPr>
              <a:t>control total del ejecutor</a:t>
            </a:r>
          </a:p>
          <a:p>
            <a:r>
              <a:rPr lang="es-ES" sz="2000" dirty="0">
                <a:latin typeface="Candara" panose="020E0502030303020204" pitchFamily="34" charset="0"/>
              </a:rPr>
              <a:t>Se logran con los recursos asignados y dentro del tiempo especificado para el proyecto (presupuesto y cronograma)</a:t>
            </a:r>
          </a:p>
          <a:p>
            <a:r>
              <a:rPr lang="es-ES" sz="2000" dirty="0">
                <a:latin typeface="Candara" panose="020E0502030303020204" pitchFamily="34" charset="0"/>
              </a:rPr>
              <a:t>Aplica la misma formulación estándar pero con el cambio a nivel de capacidades, habilidades, disponibilidad de productos</a:t>
            </a:r>
          </a:p>
          <a:p>
            <a:pPr marL="82296" indent="0">
              <a:buNone/>
            </a:pPr>
            <a:endParaRPr lang="es-CL" sz="2000" dirty="0">
              <a:latin typeface="Candara" panose="020E0502030303020204" pitchFamily="34" charset="0"/>
            </a:endParaRPr>
          </a:p>
          <a:p>
            <a:pPr fontAlgn="auto">
              <a:lnSpc>
                <a:spcPct val="80000"/>
              </a:lnSpc>
              <a:spcAft>
                <a:spcPts val="0"/>
              </a:spcAft>
              <a:buNone/>
            </a:pPr>
            <a:endParaRPr lang="es-CL" sz="2000" b="1" dirty="0">
              <a:solidFill>
                <a:srgbClr val="0070C0"/>
              </a:solidFill>
              <a:latin typeface="Candara" panose="020E0502030303020204" pitchFamily="34" charset="0"/>
            </a:endParaRPr>
          </a:p>
        </p:txBody>
      </p:sp>
      <p:graphicFrame>
        <p:nvGraphicFramePr>
          <p:cNvPr id="6" name="Tabla 5">
            <a:extLst>
              <a:ext uri="{FF2B5EF4-FFF2-40B4-BE49-F238E27FC236}">
                <a16:creationId xmlns:a16="http://schemas.microsoft.com/office/drawing/2014/main" id="{CD0B1FD2-6702-4276-AE92-FC118B09A6DE}"/>
              </a:ext>
            </a:extLst>
          </p:cNvPr>
          <p:cNvGraphicFramePr>
            <a:graphicFrameLocks noGrp="1"/>
          </p:cNvGraphicFramePr>
          <p:nvPr>
            <p:extLst>
              <p:ext uri="{D42A27DB-BD31-4B8C-83A1-F6EECF244321}">
                <p14:modId xmlns:p14="http://schemas.microsoft.com/office/powerpoint/2010/main" val="2071105335"/>
              </p:ext>
            </p:extLst>
          </p:nvPr>
        </p:nvGraphicFramePr>
        <p:xfrm>
          <a:off x="1498275" y="4325307"/>
          <a:ext cx="7744901" cy="2103120"/>
        </p:xfrm>
        <a:graphic>
          <a:graphicData uri="http://schemas.openxmlformats.org/drawingml/2006/table">
            <a:tbl>
              <a:tblPr firstRow="1" bandRow="1">
                <a:tableStyleId>{5C22544A-7EE6-4342-B048-85BDC9FD1C3A}</a:tableStyleId>
              </a:tblPr>
              <a:tblGrid>
                <a:gridCol w="2351035">
                  <a:extLst>
                    <a:ext uri="{9D8B030D-6E8A-4147-A177-3AD203B41FA5}">
                      <a16:colId xmlns:a16="http://schemas.microsoft.com/office/drawing/2014/main" val="3736836600"/>
                    </a:ext>
                  </a:extLst>
                </a:gridCol>
                <a:gridCol w="2729193">
                  <a:extLst>
                    <a:ext uri="{9D8B030D-6E8A-4147-A177-3AD203B41FA5}">
                      <a16:colId xmlns:a16="http://schemas.microsoft.com/office/drawing/2014/main" val="3255108515"/>
                    </a:ext>
                  </a:extLst>
                </a:gridCol>
                <a:gridCol w="2664673">
                  <a:extLst>
                    <a:ext uri="{9D8B030D-6E8A-4147-A177-3AD203B41FA5}">
                      <a16:colId xmlns:a16="http://schemas.microsoft.com/office/drawing/2014/main" val="3263092096"/>
                    </a:ext>
                  </a:extLst>
                </a:gridCol>
              </a:tblGrid>
              <a:tr h="370840">
                <a:tc>
                  <a:txBody>
                    <a:bodyPr/>
                    <a:lstStyle/>
                    <a:p>
                      <a:r>
                        <a:rPr lang="es-CL" altLang="zh-TW" sz="1400" b="0" dirty="0">
                          <a:solidFill>
                            <a:schemeClr val="bg1"/>
                          </a:solidFill>
                          <a:latin typeface="Candara" panose="020E0502030303020204" pitchFamily="34" charset="0"/>
                        </a:rPr>
                        <a:t>SUJETO (BENEFICIARIO O INSTITUCIONAL, TITULAR DE DERECHOS O DE DEBERES) </a:t>
                      </a:r>
                      <a:endParaRPr lang="es-CL" sz="1400" b="0" dirty="0">
                        <a:solidFill>
                          <a:schemeClr val="bg1"/>
                        </a:solidFill>
                        <a:latin typeface="Candara" panose="020E0502030303020204" pitchFamily="34" charset="0"/>
                      </a:endParaRPr>
                    </a:p>
                  </a:txBody>
                  <a:tcPr>
                    <a:solidFill>
                      <a:srgbClr val="92D050"/>
                    </a:solidFill>
                  </a:tcPr>
                </a:tc>
                <a:tc>
                  <a:txBody>
                    <a:bodyPr/>
                    <a:lstStyle/>
                    <a:p>
                      <a:r>
                        <a:rPr lang="es-CL" sz="1400" b="0" dirty="0">
                          <a:solidFill>
                            <a:schemeClr val="bg1"/>
                          </a:solidFill>
                          <a:latin typeface="Candara" panose="020E0502030303020204" pitchFamily="34" charset="0"/>
                        </a:rPr>
                        <a:t>VERBO</a:t>
                      </a:r>
                    </a:p>
                  </a:txBody>
                  <a:tcPr>
                    <a:solidFill>
                      <a:srgbClr val="92D050"/>
                    </a:solidFill>
                  </a:tcPr>
                </a:tc>
                <a:tc>
                  <a:txBody>
                    <a:bodyPr/>
                    <a:lstStyle/>
                    <a:p>
                      <a:r>
                        <a:rPr lang="es-CL" altLang="zh-TW" sz="1400" b="0" dirty="0">
                          <a:solidFill>
                            <a:schemeClr val="bg1"/>
                          </a:solidFill>
                          <a:latin typeface="Candara" panose="020E0502030303020204" pitchFamily="34" charset="0"/>
                        </a:rPr>
                        <a:t>CAMBIO EN EL COMPORTAMIENTO, DESEMPEÑO, POL</a:t>
                      </a:r>
                      <a:r>
                        <a:rPr lang="es-ES" altLang="zh-TW" sz="1400" b="0" dirty="0">
                          <a:solidFill>
                            <a:schemeClr val="bg1"/>
                          </a:solidFill>
                          <a:latin typeface="Candara" panose="020E0502030303020204" pitchFamily="34" charset="0"/>
                        </a:rPr>
                        <a:t>ÍTICAS</a:t>
                      </a:r>
                      <a:endParaRPr lang="es-CL" sz="1400" b="0" dirty="0">
                        <a:solidFill>
                          <a:schemeClr val="bg1"/>
                        </a:solidFill>
                        <a:latin typeface="Candara" panose="020E0502030303020204" pitchFamily="34" charset="0"/>
                      </a:endParaRPr>
                    </a:p>
                  </a:txBody>
                  <a:tcPr>
                    <a:solidFill>
                      <a:srgbClr val="92D050"/>
                    </a:solidFill>
                  </a:tcPr>
                </a:tc>
                <a:extLst>
                  <a:ext uri="{0D108BD9-81ED-4DB2-BD59-A6C34878D82A}">
                    <a16:rowId xmlns:a16="http://schemas.microsoft.com/office/drawing/2014/main" val="312076557"/>
                  </a:ext>
                </a:extLst>
              </a:tr>
              <a:tr h="370840">
                <a:tc>
                  <a:txBody>
                    <a:bodyPr/>
                    <a:lstStyle/>
                    <a:p>
                      <a:r>
                        <a:rPr lang="es-ES" altLang="zh-TW" sz="1400" b="1" dirty="0">
                          <a:solidFill>
                            <a:srgbClr val="0070C0"/>
                          </a:solidFill>
                          <a:latin typeface="Candara" panose="020E0502030303020204" pitchFamily="34" charset="0"/>
                        </a:rPr>
                        <a:t>Los ministerios sectoriales</a:t>
                      </a:r>
                      <a:endParaRPr lang="en-US" sz="1400" b="0" dirty="0">
                        <a:latin typeface="Candara" panose="020E0502030303020204" pitchFamily="34" charset="0"/>
                      </a:endParaRPr>
                    </a:p>
                  </a:txBody>
                  <a:tcPr>
                    <a:solidFill>
                      <a:schemeClr val="accent6">
                        <a:lumMod val="20000"/>
                        <a:lumOff val="80000"/>
                      </a:schemeClr>
                    </a:solidFill>
                  </a:tcPr>
                </a:tc>
                <a:tc>
                  <a:txBody>
                    <a:bodyPr/>
                    <a:lstStyle/>
                    <a:p>
                      <a:r>
                        <a:rPr lang="es-CL" sz="1400" b="1" kern="1200" dirty="0">
                          <a:solidFill>
                            <a:srgbClr val="0070C0"/>
                          </a:solidFill>
                          <a:latin typeface="Candara" panose="020E0502030303020204" pitchFamily="34" charset="0"/>
                          <a:ea typeface="+mn-ea"/>
                          <a:cs typeface="+mn-cs"/>
                        </a:rPr>
                        <a:t>cuentan</a:t>
                      </a:r>
                    </a:p>
                    <a:p>
                      <a:endParaRPr lang="es-CL" sz="1400" b="0" dirty="0">
                        <a:latin typeface="Candara" panose="020E0502030303020204" pitchFamily="34" charset="0"/>
                      </a:endParaRPr>
                    </a:p>
                    <a:p>
                      <a:endParaRPr lang="es-CL" sz="1400" b="0" dirty="0">
                        <a:latin typeface="Candara" panose="020E0502030303020204" pitchFamily="34" charset="0"/>
                      </a:endParaRPr>
                    </a:p>
                  </a:txBody>
                  <a:tcPr>
                    <a:solidFill>
                      <a:schemeClr val="accent6">
                        <a:lumMod val="20000"/>
                        <a:lumOff val="80000"/>
                      </a:schemeClr>
                    </a:solidFill>
                  </a:tcPr>
                </a:tc>
                <a:tc>
                  <a:txBody>
                    <a:bodyPr/>
                    <a:lstStyle/>
                    <a:p>
                      <a:r>
                        <a:rPr lang="es-ES" altLang="zh-TW" sz="1400" b="1" dirty="0">
                          <a:solidFill>
                            <a:srgbClr val="0070C0"/>
                          </a:solidFill>
                          <a:latin typeface="Candara" panose="020E0502030303020204" pitchFamily="34" charset="0"/>
                        </a:rPr>
                        <a:t>las capacidades e instrumentos para coordinar iniciativas que aporten a una economía verde, resiliente y con foco en grupos vulnerables</a:t>
                      </a:r>
                      <a:endParaRPr lang="es-CL" altLang="zh-TW" sz="1400" b="1" dirty="0">
                        <a:solidFill>
                          <a:srgbClr val="0070C0"/>
                        </a:solidFill>
                        <a:latin typeface="Candara" panose="020E0502030303020204" pitchFamily="34" charset="0"/>
                      </a:endParaRPr>
                    </a:p>
                  </a:txBody>
                  <a:tcPr>
                    <a:solidFill>
                      <a:schemeClr val="accent6">
                        <a:lumMod val="20000"/>
                        <a:lumOff val="80000"/>
                      </a:schemeClr>
                    </a:solidFill>
                  </a:tcPr>
                </a:tc>
                <a:extLst>
                  <a:ext uri="{0D108BD9-81ED-4DB2-BD59-A6C34878D82A}">
                    <a16:rowId xmlns:a16="http://schemas.microsoft.com/office/drawing/2014/main" val="3125247880"/>
                  </a:ext>
                </a:extLst>
              </a:tr>
            </a:tbl>
          </a:graphicData>
        </a:graphic>
      </p:graphicFrame>
    </p:spTree>
    <p:extLst>
      <p:ext uri="{BB962C8B-B14F-4D97-AF65-F5344CB8AC3E}">
        <p14:creationId xmlns:p14="http://schemas.microsoft.com/office/powerpoint/2010/main" val="100535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1C08B93-A441-43B3-8985-64F453E20300}"/>
              </a:ext>
            </a:extLst>
          </p:cNvPr>
          <p:cNvSpPr txBox="1">
            <a:spLocks noChangeArrowheads="1"/>
          </p:cNvSpPr>
          <p:nvPr/>
        </p:nvSpPr>
        <p:spPr>
          <a:xfrm>
            <a:off x="1164816" y="137324"/>
            <a:ext cx="8387168" cy="618829"/>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95250" indent="-12700" fontAlgn="auto">
              <a:lnSpc>
                <a:spcPct val="80000"/>
              </a:lnSpc>
              <a:spcBef>
                <a:spcPct val="0"/>
              </a:spcBef>
              <a:spcAft>
                <a:spcPts val="0"/>
              </a:spcAft>
              <a:buNone/>
            </a:pPr>
            <a:r>
              <a:rPr lang="es-CL" altLang="zh-TW" sz="2400" b="1" dirty="0" err="1">
                <a:solidFill>
                  <a:srgbClr val="0070C0"/>
                </a:solidFill>
                <a:latin typeface="+mj-lt"/>
              </a:rPr>
              <a:t>Checklist</a:t>
            </a:r>
            <a:r>
              <a:rPr lang="es-CL" altLang="zh-TW" sz="2400" b="1" dirty="0">
                <a:solidFill>
                  <a:srgbClr val="0070C0"/>
                </a:solidFill>
                <a:latin typeface="+mj-lt"/>
              </a:rPr>
              <a:t> para la formulación de productos</a:t>
            </a:r>
          </a:p>
          <a:p>
            <a:pPr fontAlgn="auto">
              <a:lnSpc>
                <a:spcPct val="80000"/>
              </a:lnSpc>
              <a:spcAft>
                <a:spcPts val="0"/>
              </a:spcAft>
              <a:buNone/>
            </a:pPr>
            <a:endParaRPr lang="es-CL" sz="2400" b="1" dirty="0">
              <a:solidFill>
                <a:srgbClr val="0070C0"/>
              </a:solidFill>
              <a:latin typeface="+mj-lt"/>
            </a:endParaRPr>
          </a:p>
        </p:txBody>
      </p:sp>
      <p:graphicFrame>
        <p:nvGraphicFramePr>
          <p:cNvPr id="2" name="Tabla 2">
            <a:extLst>
              <a:ext uri="{FF2B5EF4-FFF2-40B4-BE49-F238E27FC236}">
                <a16:creationId xmlns:a16="http://schemas.microsoft.com/office/drawing/2014/main" id="{816D2985-C41E-A0A0-394B-FAECBF3534D6}"/>
              </a:ext>
            </a:extLst>
          </p:cNvPr>
          <p:cNvGraphicFramePr>
            <a:graphicFrameLocks noGrp="1"/>
          </p:cNvGraphicFramePr>
          <p:nvPr>
            <p:extLst>
              <p:ext uri="{D42A27DB-BD31-4B8C-83A1-F6EECF244321}">
                <p14:modId xmlns:p14="http://schemas.microsoft.com/office/powerpoint/2010/main" val="901255284"/>
              </p:ext>
            </p:extLst>
          </p:nvPr>
        </p:nvGraphicFramePr>
        <p:xfrm>
          <a:off x="978022" y="465912"/>
          <a:ext cx="10608927" cy="6126480"/>
        </p:xfrm>
        <a:graphic>
          <a:graphicData uri="http://schemas.openxmlformats.org/drawingml/2006/table">
            <a:tbl>
              <a:tblPr firstRow="1" bandRow="1">
                <a:tableStyleId>{5C22544A-7EE6-4342-B048-85BDC9FD1C3A}</a:tableStyleId>
              </a:tblPr>
              <a:tblGrid>
                <a:gridCol w="3075363">
                  <a:extLst>
                    <a:ext uri="{9D8B030D-6E8A-4147-A177-3AD203B41FA5}">
                      <a16:colId xmlns:a16="http://schemas.microsoft.com/office/drawing/2014/main" val="833434363"/>
                    </a:ext>
                  </a:extLst>
                </a:gridCol>
                <a:gridCol w="6919415">
                  <a:extLst>
                    <a:ext uri="{9D8B030D-6E8A-4147-A177-3AD203B41FA5}">
                      <a16:colId xmlns:a16="http://schemas.microsoft.com/office/drawing/2014/main" val="3547006415"/>
                    </a:ext>
                  </a:extLst>
                </a:gridCol>
                <a:gridCol w="614149">
                  <a:extLst>
                    <a:ext uri="{9D8B030D-6E8A-4147-A177-3AD203B41FA5}">
                      <a16:colId xmlns:a16="http://schemas.microsoft.com/office/drawing/2014/main" val="890408713"/>
                    </a:ext>
                  </a:extLst>
                </a:gridCol>
              </a:tblGrid>
              <a:tr h="307574">
                <a:tc>
                  <a:txBody>
                    <a:bodyPr/>
                    <a:lstStyle/>
                    <a:p>
                      <a:r>
                        <a:rPr lang="es-CL" dirty="0"/>
                        <a:t>Criterio</a:t>
                      </a:r>
                    </a:p>
                  </a:txBody>
                  <a:tcPr/>
                </a:tc>
                <a:tc>
                  <a:txBody>
                    <a:bodyPr/>
                    <a:lstStyle/>
                    <a:p>
                      <a:r>
                        <a:rPr lang="es-CL" dirty="0"/>
                        <a:t>Ejemplo</a:t>
                      </a:r>
                    </a:p>
                  </a:txBody>
                  <a:tcPr/>
                </a:tc>
                <a:tc>
                  <a:txBody>
                    <a:bodyPr/>
                    <a:lstStyle/>
                    <a:p>
                      <a:endParaRPr lang="es-CL"/>
                    </a:p>
                  </a:txBody>
                  <a:tcPr/>
                </a:tc>
                <a:extLst>
                  <a:ext uri="{0D108BD9-81ED-4DB2-BD59-A6C34878D82A}">
                    <a16:rowId xmlns:a16="http://schemas.microsoft.com/office/drawing/2014/main" val="7369940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ndara" panose="020E0502030303020204" pitchFamily="34" charset="0"/>
                        </a:rPr>
                        <a:t>¿Qu</a:t>
                      </a:r>
                      <a:r>
                        <a:rPr lang="es-ES" sz="1800" b="1" dirty="0">
                          <a:latin typeface="Candara" panose="020E0502030303020204" pitchFamily="34" charset="0"/>
                        </a:rPr>
                        <a:t>é queremos hacer?</a:t>
                      </a:r>
                    </a:p>
                    <a:p>
                      <a:endParaRPr lang="es-C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latin typeface="Candara" panose="020E0502030303020204" pitchFamily="34" charset="0"/>
                        </a:rPr>
                        <a:t>Fortalecer las capacidades de funcionarios</a:t>
                      </a:r>
                      <a:r>
                        <a:rPr lang="es-ES" sz="1800" dirty="0">
                          <a:solidFill>
                            <a:srgbClr val="FF0000"/>
                          </a:solidFill>
                          <a:latin typeface="Candara" panose="020E0502030303020204" pitchFamily="34" charset="0"/>
                        </a:rPr>
                        <a:t> </a:t>
                      </a:r>
                      <a:r>
                        <a:rPr lang="es-ES" sz="1800" dirty="0">
                          <a:latin typeface="Candara" panose="020E0502030303020204" pitchFamily="34" charset="0"/>
                        </a:rPr>
                        <a:t>municipales para planificar con enfoque de GRD a través de un taller</a:t>
                      </a:r>
                      <a:endParaRPr lang="en-US" sz="1800" dirty="0">
                        <a:latin typeface="Candara" panose="020E0502030303020204" pitchFamily="34" charset="0"/>
                      </a:endParaRPr>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1198060095"/>
                  </a:ext>
                </a:extLst>
              </a:tr>
              <a:tr h="370840">
                <a:tc>
                  <a:txBody>
                    <a:bodyPr/>
                    <a:lstStyle/>
                    <a:p>
                      <a:r>
                        <a:rPr lang="en-US" sz="1800" b="1" dirty="0">
                          <a:latin typeface="Candara" panose="020E0502030303020204" pitchFamily="34" charset="0"/>
                        </a:rPr>
                        <a:t>¿Qu</a:t>
                      </a:r>
                      <a:r>
                        <a:rPr lang="es-ES" sz="1800" b="1" dirty="0">
                          <a:latin typeface="Candara" panose="020E0502030303020204" pitchFamily="34" charset="0"/>
                        </a:rPr>
                        <a:t>é queremos haber logrado cuando termine la intervención?</a:t>
                      </a:r>
                      <a:endParaRPr lang="es-C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i="1" dirty="0">
                          <a:latin typeface="Candara" panose="020E0502030303020204" pitchFamily="34" charset="0"/>
                        </a:rPr>
                        <a:t>Las capacidades de los funcionarios municipales para planificar con enfoque de GRD se han fortalecido </a:t>
                      </a:r>
                      <a:r>
                        <a:rPr lang="es-ES" sz="1800" dirty="0">
                          <a:latin typeface="Candara" panose="020E0502030303020204" pitchFamily="34" charset="0"/>
                        </a:rPr>
                        <a:t>a través de un taller </a:t>
                      </a:r>
                      <a:endParaRPr lang="es-ES" sz="1800" i="1" dirty="0">
                        <a:latin typeface="Candara" panose="020E0502030303020204" pitchFamily="34" charset="0"/>
                      </a:endParaRPr>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1177198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atin typeface="Candara" panose="020E0502030303020204" pitchFamily="34" charset="0"/>
                        </a:rPr>
                        <a:t>¿Podemos ser un poco más específicos/as?</a:t>
                      </a:r>
                    </a:p>
                    <a:p>
                      <a:endParaRPr lang="es-C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latin typeface="Candara" panose="020E0502030303020204" pitchFamily="34" charset="0"/>
                        </a:rPr>
                        <a:t>Las capacidades de los funcionarios municipales de las 4 comunas más pobres de la III Región han fortalecido sus capacidades de planificación con enfoque de GRD a través de un taller </a:t>
                      </a:r>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1160578784"/>
                  </a:ext>
                </a:extLst>
              </a:tr>
              <a:tr h="370840">
                <a:tc>
                  <a:txBody>
                    <a:bodyPr/>
                    <a:lstStyle/>
                    <a:p>
                      <a:r>
                        <a:rPr lang="es-ES" sz="1800" b="1" dirty="0">
                          <a:latin typeface="Candara" panose="020E0502030303020204" pitchFamily="34" charset="0"/>
                        </a:rPr>
                        <a:t>Ahora podemos suprimir la información que no nos habla específicamente del cambio</a:t>
                      </a:r>
                      <a:endParaRPr lang="es-CL" dirty="0"/>
                    </a:p>
                  </a:txBody>
                  <a:tcPr/>
                </a:tc>
                <a:tc>
                  <a:txBody>
                    <a:bodyPr/>
                    <a:lstStyle/>
                    <a:p>
                      <a:r>
                        <a:rPr lang="es-ES" sz="1800" dirty="0">
                          <a:latin typeface="Candara" panose="020E0502030303020204" pitchFamily="34" charset="0"/>
                        </a:rPr>
                        <a:t>Las capacidades de los funcionarios municipales de las 4 comunas más pobres de la III Región han fortalecido sus capacidades de planificación con enfoque de GRD </a:t>
                      </a:r>
                      <a:r>
                        <a:rPr lang="es-ES" sz="1800" strike="sngStrike" dirty="0">
                          <a:latin typeface="Candara" panose="020E0502030303020204" pitchFamily="34" charset="0"/>
                        </a:rPr>
                        <a:t>a través de un taller </a:t>
                      </a:r>
                      <a:endParaRPr lang="es-CL"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6649537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ndara" panose="020E0502030303020204" pitchFamily="34" charset="0"/>
                        </a:rPr>
                        <a:t>Por </a:t>
                      </a:r>
                      <a:r>
                        <a:rPr lang="es-ES" sz="1800" b="1" dirty="0">
                          <a:latin typeface="Candara" panose="020E0502030303020204" pitchFamily="34" charset="0"/>
                        </a:rPr>
                        <a:t>último, ponemos el foco en el sujeto:</a:t>
                      </a:r>
                      <a:r>
                        <a:rPr lang="es-ES" sz="1800" i="1" dirty="0">
                          <a:latin typeface="Candara" panose="020E0502030303020204" pitchFamily="34" charset="0"/>
                        </a:rPr>
                        <a:t> </a:t>
                      </a:r>
                    </a:p>
                    <a:p>
                      <a:endParaRPr lang="es-C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i="1" dirty="0">
                          <a:latin typeface="Candara" panose="020E0502030303020204" pitchFamily="34" charset="0"/>
                        </a:rPr>
                        <a:t>Los funcionarios municipales disponen de capacidades de planificación con enfoque de GRD</a:t>
                      </a:r>
                      <a:endParaRPr lang="en-US" sz="1800" i="1" dirty="0">
                        <a:latin typeface="Candara" panose="020E0502030303020204" pitchFamily="34" charset="0"/>
                      </a:endParaRPr>
                    </a:p>
                    <a:p>
                      <a:endParaRPr lang="es-CL"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30385841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latin typeface="Candara" panose="020E0502030303020204" pitchFamily="34" charset="0"/>
                        </a:rPr>
                        <a:t>Aseguramos</a:t>
                      </a:r>
                      <a:r>
                        <a:rPr lang="en-US" sz="1800" b="1" dirty="0">
                          <a:latin typeface="Candara" panose="020E0502030303020204" pitchFamily="34" charset="0"/>
                        </a:rPr>
                        <a:t> </a:t>
                      </a:r>
                      <a:r>
                        <a:rPr lang="en-US" sz="1800" b="1" dirty="0" err="1">
                          <a:latin typeface="Candara" panose="020E0502030303020204" pitchFamily="34" charset="0"/>
                        </a:rPr>
                        <a:t>haber</a:t>
                      </a:r>
                      <a:r>
                        <a:rPr lang="en-US" sz="1800" b="1" dirty="0">
                          <a:latin typeface="Candara" panose="020E0502030303020204" pitchFamily="34" charset="0"/>
                        </a:rPr>
                        <a:t> </a:t>
                      </a:r>
                      <a:r>
                        <a:rPr lang="en-US" sz="1800" b="1" dirty="0" err="1">
                          <a:latin typeface="Candara" panose="020E0502030303020204" pitchFamily="34" charset="0"/>
                        </a:rPr>
                        <a:t>incorporado</a:t>
                      </a:r>
                      <a:r>
                        <a:rPr lang="en-US" sz="1800" b="1" dirty="0">
                          <a:latin typeface="Candara" panose="020E0502030303020204" pitchFamily="34" charset="0"/>
                        </a:rPr>
                        <a:t> </a:t>
                      </a:r>
                      <a:r>
                        <a:rPr lang="en-US" sz="1800" b="1" dirty="0" err="1">
                          <a:solidFill>
                            <a:srgbClr val="C00000"/>
                          </a:solidFill>
                          <a:latin typeface="Candara" panose="020E0502030303020204" pitchFamily="34" charset="0"/>
                        </a:rPr>
                        <a:t>el</a:t>
                      </a:r>
                      <a:r>
                        <a:rPr lang="en-US" sz="1800" b="1" dirty="0">
                          <a:solidFill>
                            <a:srgbClr val="C00000"/>
                          </a:solidFill>
                          <a:latin typeface="Candara" panose="020E0502030303020204" pitchFamily="34" charset="0"/>
                        </a:rPr>
                        <a:t> </a:t>
                      </a:r>
                      <a:r>
                        <a:rPr lang="en-US" sz="1800" b="1" dirty="0" err="1">
                          <a:solidFill>
                            <a:srgbClr val="C00000"/>
                          </a:solidFill>
                          <a:latin typeface="Candara" panose="020E0502030303020204" pitchFamily="34" charset="0"/>
                        </a:rPr>
                        <a:t>enfoque</a:t>
                      </a:r>
                      <a:r>
                        <a:rPr lang="en-US" sz="1800" b="1" dirty="0">
                          <a:solidFill>
                            <a:srgbClr val="C00000"/>
                          </a:solidFill>
                          <a:latin typeface="Candara" panose="020E0502030303020204" pitchFamily="34" charset="0"/>
                        </a:rPr>
                        <a:t> de </a:t>
                      </a:r>
                      <a:r>
                        <a:rPr lang="en-US" sz="1800" b="1" dirty="0" err="1">
                          <a:solidFill>
                            <a:srgbClr val="C00000"/>
                          </a:solidFill>
                          <a:latin typeface="Candara" panose="020E0502030303020204" pitchFamily="34" charset="0"/>
                        </a:rPr>
                        <a:t>género</a:t>
                      </a:r>
                      <a:r>
                        <a:rPr lang="en-US" sz="1800" b="1" dirty="0">
                          <a:solidFill>
                            <a:srgbClr val="C00000"/>
                          </a:solidFill>
                          <a:latin typeface="Candara" panose="020E0502030303020204" pitchFamily="34" charset="0"/>
                        </a:rPr>
                        <a:t> </a:t>
                      </a:r>
                      <a:r>
                        <a:rPr lang="en-US" sz="1800" b="1" dirty="0">
                          <a:latin typeface="Candara" panose="020E0502030303020204" pitchFamily="34" charset="0"/>
                        </a:rPr>
                        <a:t>tanto en </a:t>
                      </a:r>
                      <a:r>
                        <a:rPr lang="en-US" sz="1800" b="1" dirty="0" err="1">
                          <a:latin typeface="Candara" panose="020E0502030303020204" pitchFamily="34" charset="0"/>
                        </a:rPr>
                        <a:t>el</a:t>
                      </a:r>
                      <a:r>
                        <a:rPr lang="en-US" sz="1800" b="1" dirty="0">
                          <a:latin typeface="Candara" panose="020E0502030303020204" pitchFamily="34" charset="0"/>
                        </a:rPr>
                        <a:t> </a:t>
                      </a:r>
                      <a:r>
                        <a:rPr lang="en-US" sz="1800" b="1" dirty="0" err="1">
                          <a:latin typeface="Candara" panose="020E0502030303020204" pitchFamily="34" charset="0"/>
                        </a:rPr>
                        <a:t>lenguaje</a:t>
                      </a:r>
                      <a:r>
                        <a:rPr lang="en-US" sz="1800" b="1" dirty="0">
                          <a:latin typeface="Candara" panose="020E0502030303020204" pitchFamily="34" charset="0"/>
                        </a:rPr>
                        <a:t> </a:t>
                      </a:r>
                      <a:r>
                        <a:rPr lang="en-US" sz="1800" b="1" dirty="0" err="1">
                          <a:latin typeface="Candara" panose="020E0502030303020204" pitchFamily="34" charset="0"/>
                        </a:rPr>
                        <a:t>como</a:t>
                      </a:r>
                      <a:r>
                        <a:rPr lang="en-US" sz="1800" b="1" dirty="0">
                          <a:latin typeface="Candara" panose="020E0502030303020204" pitchFamily="34" charset="0"/>
                        </a:rPr>
                        <a:t> en </a:t>
                      </a:r>
                      <a:r>
                        <a:rPr lang="en-US" sz="1800" b="1" dirty="0" err="1">
                          <a:latin typeface="Candara" panose="020E0502030303020204" pitchFamily="34" charset="0"/>
                        </a:rPr>
                        <a:t>el</a:t>
                      </a:r>
                      <a:r>
                        <a:rPr lang="en-US" sz="1800" b="1" dirty="0">
                          <a:latin typeface="Candara" panose="020E0502030303020204" pitchFamily="34" charset="0"/>
                        </a:rPr>
                        <a:t> </a:t>
                      </a:r>
                      <a:r>
                        <a:rPr lang="en-US" sz="1800" b="1" dirty="0" err="1">
                          <a:latin typeface="Candara" panose="020E0502030303020204" pitchFamily="34" charset="0"/>
                        </a:rPr>
                        <a:t>contenido</a:t>
                      </a:r>
                      <a:endParaRPr lang="es-CL" dirty="0"/>
                    </a:p>
                  </a:txBody>
                  <a:tcPr/>
                </a:tc>
                <a:tc>
                  <a:txBody>
                    <a:bodyPr/>
                    <a:lstStyle/>
                    <a:p>
                      <a:r>
                        <a:rPr lang="en-US" sz="1800" b="1" dirty="0">
                          <a:solidFill>
                            <a:schemeClr val="accent2">
                              <a:lumMod val="75000"/>
                            </a:schemeClr>
                          </a:solidFill>
                          <a:latin typeface="Candara" panose="020E0502030303020204" pitchFamily="34" charset="0"/>
                        </a:rPr>
                        <a:t>Los </a:t>
                      </a:r>
                      <a:r>
                        <a:rPr lang="en-US" sz="1800" b="1" dirty="0" err="1">
                          <a:solidFill>
                            <a:schemeClr val="accent2">
                              <a:lumMod val="75000"/>
                            </a:schemeClr>
                          </a:solidFill>
                          <a:latin typeface="Candara" panose="020E0502030303020204" pitchFamily="34" charset="0"/>
                        </a:rPr>
                        <a:t>funcionarios</a:t>
                      </a:r>
                      <a:r>
                        <a:rPr lang="en-US" sz="1800" b="1" dirty="0">
                          <a:solidFill>
                            <a:schemeClr val="accent2">
                              <a:lumMod val="75000"/>
                            </a:schemeClr>
                          </a:solidFill>
                          <a:latin typeface="Candara" panose="020E0502030303020204" pitchFamily="34" charset="0"/>
                        </a:rPr>
                        <a:t> y las </a:t>
                      </a:r>
                      <a:r>
                        <a:rPr lang="en-US" sz="1800" b="1" dirty="0" err="1">
                          <a:solidFill>
                            <a:schemeClr val="accent2">
                              <a:lumMod val="75000"/>
                            </a:schemeClr>
                          </a:solidFill>
                          <a:latin typeface="Candara" panose="020E0502030303020204" pitchFamily="34" charset="0"/>
                        </a:rPr>
                        <a:t>funcionarias</a:t>
                      </a:r>
                      <a:r>
                        <a:rPr lang="en-US" sz="1800" b="1" dirty="0">
                          <a:solidFill>
                            <a:schemeClr val="accent2">
                              <a:lumMod val="75000"/>
                            </a:schemeClr>
                          </a:solidFill>
                          <a:latin typeface="Candara" panose="020E0502030303020204" pitchFamily="34" charset="0"/>
                        </a:rPr>
                        <a:t> </a:t>
                      </a:r>
                      <a:r>
                        <a:rPr lang="en-US" sz="1800" b="1" dirty="0" err="1">
                          <a:solidFill>
                            <a:schemeClr val="accent2">
                              <a:lumMod val="75000"/>
                            </a:schemeClr>
                          </a:solidFill>
                          <a:latin typeface="Candara" panose="020E0502030303020204" pitchFamily="34" charset="0"/>
                        </a:rPr>
                        <a:t>municipales</a:t>
                      </a:r>
                      <a:r>
                        <a:rPr lang="en-US" sz="1800" b="1" dirty="0">
                          <a:solidFill>
                            <a:schemeClr val="accent2">
                              <a:lumMod val="75000"/>
                            </a:schemeClr>
                          </a:solidFill>
                          <a:latin typeface="Candara" panose="020E0502030303020204" pitchFamily="34" charset="0"/>
                        </a:rPr>
                        <a:t> </a:t>
                      </a:r>
                      <a:r>
                        <a:rPr lang="en-US" sz="1800" b="1" dirty="0" err="1">
                          <a:solidFill>
                            <a:schemeClr val="accent2">
                              <a:lumMod val="75000"/>
                            </a:schemeClr>
                          </a:solidFill>
                          <a:latin typeface="Candara" panose="020E0502030303020204" pitchFamily="34" charset="0"/>
                        </a:rPr>
                        <a:t>disponen</a:t>
                      </a:r>
                      <a:r>
                        <a:rPr lang="en-US" sz="1800" b="1" dirty="0">
                          <a:solidFill>
                            <a:schemeClr val="accent2">
                              <a:lumMod val="75000"/>
                            </a:schemeClr>
                          </a:solidFill>
                          <a:latin typeface="Candara" panose="020E0502030303020204" pitchFamily="34" charset="0"/>
                        </a:rPr>
                        <a:t> de </a:t>
                      </a:r>
                      <a:r>
                        <a:rPr lang="en-US" sz="1800" b="1" dirty="0" err="1">
                          <a:solidFill>
                            <a:schemeClr val="accent2">
                              <a:lumMod val="75000"/>
                            </a:schemeClr>
                          </a:solidFill>
                          <a:latin typeface="Candara" panose="020E0502030303020204" pitchFamily="34" charset="0"/>
                        </a:rPr>
                        <a:t>capacidades</a:t>
                      </a:r>
                      <a:r>
                        <a:rPr lang="en-US" sz="1800" b="1" dirty="0">
                          <a:solidFill>
                            <a:schemeClr val="accent2">
                              <a:lumMod val="75000"/>
                            </a:schemeClr>
                          </a:solidFill>
                          <a:latin typeface="Candara" panose="020E0502030303020204" pitchFamily="34" charset="0"/>
                        </a:rPr>
                        <a:t> de </a:t>
                      </a:r>
                      <a:r>
                        <a:rPr lang="en-US" sz="1800" b="1" dirty="0" err="1">
                          <a:solidFill>
                            <a:schemeClr val="accent2">
                              <a:lumMod val="75000"/>
                            </a:schemeClr>
                          </a:solidFill>
                          <a:latin typeface="Candara" panose="020E0502030303020204" pitchFamily="34" charset="0"/>
                        </a:rPr>
                        <a:t>planificación</a:t>
                      </a:r>
                      <a:r>
                        <a:rPr lang="en-US" sz="1800" b="1" dirty="0">
                          <a:solidFill>
                            <a:schemeClr val="accent2">
                              <a:lumMod val="75000"/>
                            </a:schemeClr>
                          </a:solidFill>
                          <a:latin typeface="Candara" panose="020E0502030303020204" pitchFamily="34" charset="0"/>
                        </a:rPr>
                        <a:t> con </a:t>
                      </a:r>
                      <a:r>
                        <a:rPr lang="en-US" sz="1800" b="1" dirty="0" err="1">
                          <a:solidFill>
                            <a:schemeClr val="accent2">
                              <a:lumMod val="75000"/>
                            </a:schemeClr>
                          </a:solidFill>
                          <a:latin typeface="Candara" panose="020E0502030303020204" pitchFamily="34" charset="0"/>
                        </a:rPr>
                        <a:t>enfoque</a:t>
                      </a:r>
                      <a:r>
                        <a:rPr lang="en-US" sz="1800" b="1" dirty="0">
                          <a:solidFill>
                            <a:schemeClr val="accent2">
                              <a:lumMod val="75000"/>
                            </a:schemeClr>
                          </a:solidFill>
                          <a:latin typeface="Candara" panose="020E0502030303020204" pitchFamily="34" charset="0"/>
                        </a:rPr>
                        <a:t> de GRD y </a:t>
                      </a:r>
                      <a:r>
                        <a:rPr lang="en-US" sz="1800" b="1" dirty="0" err="1">
                          <a:solidFill>
                            <a:schemeClr val="accent2">
                              <a:lumMod val="75000"/>
                            </a:schemeClr>
                          </a:solidFill>
                          <a:latin typeface="Candara" panose="020E0502030303020204" pitchFamily="34" charset="0"/>
                        </a:rPr>
                        <a:t>género</a:t>
                      </a:r>
                      <a:endParaRPr lang="es-CL" dirty="0"/>
                    </a:p>
                  </a:txBody>
                  <a:tcPr/>
                </a:tc>
                <a:tc>
                  <a:txBody>
                    <a:bodyPr/>
                    <a:lstStyle/>
                    <a:p>
                      <a:pPr marL="285750" indent="-285750">
                        <a:buFont typeface="Wingdings" panose="05000000000000000000" pitchFamily="2" charset="2"/>
                        <a:buChar char="ü"/>
                      </a:pPr>
                      <a:r>
                        <a:rPr lang="es-CL" dirty="0"/>
                        <a:t>  </a:t>
                      </a:r>
                    </a:p>
                  </a:txBody>
                  <a:tcPr/>
                </a:tc>
                <a:extLst>
                  <a:ext uri="{0D108BD9-81ED-4DB2-BD59-A6C34878D82A}">
                    <a16:rowId xmlns:a16="http://schemas.microsoft.com/office/drawing/2014/main" val="954662856"/>
                  </a:ext>
                </a:extLst>
              </a:tr>
            </a:tbl>
          </a:graphicData>
        </a:graphic>
      </p:graphicFrame>
    </p:spTree>
    <p:extLst>
      <p:ext uri="{BB962C8B-B14F-4D97-AF65-F5344CB8AC3E}">
        <p14:creationId xmlns:p14="http://schemas.microsoft.com/office/powerpoint/2010/main" val="160005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410DF5C-7344-4775-8AE3-06DAC888A6FC}"/>
              </a:ext>
            </a:extLst>
          </p:cNvPr>
          <p:cNvSpPr/>
          <p:nvPr/>
        </p:nvSpPr>
        <p:spPr>
          <a:xfrm>
            <a:off x="1812986" y="114838"/>
            <a:ext cx="7791800" cy="395173"/>
          </a:xfrm>
          <a:prstGeom prst="rect">
            <a:avLst/>
          </a:prstGeom>
        </p:spPr>
        <p:txBody>
          <a:bodyPr wrap="square">
            <a:spAutoFit/>
          </a:bodyPr>
          <a:lstStyle/>
          <a:p>
            <a:pPr marL="95250" indent="-12700" fontAlgn="auto">
              <a:lnSpc>
                <a:spcPct val="80000"/>
              </a:lnSpc>
              <a:spcBef>
                <a:spcPct val="0"/>
              </a:spcBef>
              <a:spcAft>
                <a:spcPts val="0"/>
              </a:spcAft>
              <a:buNone/>
            </a:pPr>
            <a:r>
              <a:rPr lang="es-CL" altLang="zh-TW" sz="2400" b="1" dirty="0">
                <a:solidFill>
                  <a:srgbClr val="0070C0"/>
                </a:solidFill>
                <a:latin typeface="Candara" panose="020E0502030303020204" pitchFamily="34" charset="0"/>
              </a:rPr>
              <a:t>Ejemplo de indicadores en los distintos niveles</a:t>
            </a:r>
          </a:p>
        </p:txBody>
      </p:sp>
      <p:sp>
        <p:nvSpPr>
          <p:cNvPr id="4" name="Forma libre: forma 3">
            <a:extLst>
              <a:ext uri="{FF2B5EF4-FFF2-40B4-BE49-F238E27FC236}">
                <a16:creationId xmlns:a16="http://schemas.microsoft.com/office/drawing/2014/main" id="{6150ACE0-F369-4C71-B7F3-75CB4AD82048}"/>
              </a:ext>
            </a:extLst>
          </p:cNvPr>
          <p:cNvSpPr/>
          <p:nvPr/>
        </p:nvSpPr>
        <p:spPr>
          <a:xfrm>
            <a:off x="1812986" y="2387323"/>
            <a:ext cx="5004086" cy="600164"/>
          </a:xfrm>
          <a:custGeom>
            <a:avLst/>
            <a:gdLst>
              <a:gd name="connsiteX0" fmla="*/ 0 w 10507835"/>
              <a:gd name="connsiteY0" fmla="*/ 34124 h 341238"/>
              <a:gd name="connsiteX1" fmla="*/ 34124 w 10507835"/>
              <a:gd name="connsiteY1" fmla="*/ 0 h 341238"/>
              <a:gd name="connsiteX2" fmla="*/ 10473711 w 10507835"/>
              <a:gd name="connsiteY2" fmla="*/ 0 h 341238"/>
              <a:gd name="connsiteX3" fmla="*/ 10507835 w 10507835"/>
              <a:gd name="connsiteY3" fmla="*/ 34124 h 341238"/>
              <a:gd name="connsiteX4" fmla="*/ 10507835 w 10507835"/>
              <a:gd name="connsiteY4" fmla="*/ 307114 h 341238"/>
              <a:gd name="connsiteX5" fmla="*/ 10473711 w 10507835"/>
              <a:gd name="connsiteY5" fmla="*/ 341238 h 341238"/>
              <a:gd name="connsiteX6" fmla="*/ 34124 w 10507835"/>
              <a:gd name="connsiteY6" fmla="*/ 341238 h 341238"/>
              <a:gd name="connsiteX7" fmla="*/ 0 w 10507835"/>
              <a:gd name="connsiteY7" fmla="*/ 307114 h 341238"/>
              <a:gd name="connsiteX8" fmla="*/ 0 w 10507835"/>
              <a:gd name="connsiteY8" fmla="*/ 3412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7835" h="341238">
                <a:moveTo>
                  <a:pt x="0" y="34124"/>
                </a:moveTo>
                <a:cubicBezTo>
                  <a:pt x="0" y="15278"/>
                  <a:pt x="15278" y="0"/>
                  <a:pt x="34124" y="0"/>
                </a:cubicBezTo>
                <a:lnTo>
                  <a:pt x="10473711" y="0"/>
                </a:lnTo>
                <a:cubicBezTo>
                  <a:pt x="10492557" y="0"/>
                  <a:pt x="10507835" y="15278"/>
                  <a:pt x="10507835" y="34124"/>
                </a:cubicBezTo>
                <a:lnTo>
                  <a:pt x="10507835" y="307114"/>
                </a:lnTo>
                <a:cubicBezTo>
                  <a:pt x="10507835" y="325960"/>
                  <a:pt x="10492557" y="341238"/>
                  <a:pt x="10473711" y="341238"/>
                </a:cubicBezTo>
                <a:lnTo>
                  <a:pt x="34124" y="341238"/>
                </a:lnTo>
                <a:cubicBezTo>
                  <a:pt x="15278" y="341238"/>
                  <a:pt x="0" y="325960"/>
                  <a:pt x="0" y="307114"/>
                </a:cubicBezTo>
                <a:lnTo>
                  <a:pt x="0" y="34124"/>
                </a:lnTo>
                <a:close/>
              </a:path>
            </a:pathLst>
          </a:custGeom>
          <a:solidFill>
            <a:schemeClr val="accent1">
              <a:lumMod val="75000"/>
            </a:schemeClr>
          </a:solidFill>
          <a:effectLst>
            <a:glow rad="63500">
              <a:schemeClr val="accent3">
                <a:satMod val="175000"/>
                <a:alpha val="40000"/>
              </a:schemeClr>
            </a:glow>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3335" tIns="63335" rIns="63335" bIns="63335" numCol="1" spcCol="1270" anchor="ctr" anchorCtr="0">
            <a:noAutofit/>
          </a:bodyPr>
          <a:lstStyle/>
          <a:p>
            <a:pPr lvl="0" algn="ctr"/>
            <a:r>
              <a:rPr lang="es-ES" b="1" dirty="0">
                <a:solidFill>
                  <a:schemeClr val="bg1"/>
                </a:solidFill>
              </a:rPr>
              <a:t>Las mujeres disminuyen sus niveles de pobreza</a:t>
            </a:r>
          </a:p>
        </p:txBody>
      </p:sp>
      <p:graphicFrame>
        <p:nvGraphicFramePr>
          <p:cNvPr id="5" name="Diagrama 4">
            <a:extLst>
              <a:ext uri="{FF2B5EF4-FFF2-40B4-BE49-F238E27FC236}">
                <a16:creationId xmlns:a16="http://schemas.microsoft.com/office/drawing/2014/main" id="{91059D76-BDF0-4931-8522-926A75AA1710}"/>
              </a:ext>
            </a:extLst>
          </p:cNvPr>
          <p:cNvGraphicFramePr/>
          <p:nvPr/>
        </p:nvGraphicFramePr>
        <p:xfrm>
          <a:off x="752312" y="4643761"/>
          <a:ext cx="6099752" cy="1115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a:extLst>
              <a:ext uri="{FF2B5EF4-FFF2-40B4-BE49-F238E27FC236}">
                <a16:creationId xmlns:a16="http://schemas.microsoft.com/office/drawing/2014/main" id="{5E5B36F5-CE07-4714-8E16-92FC792BC3A6}"/>
              </a:ext>
            </a:extLst>
          </p:cNvPr>
          <p:cNvSpPr/>
          <p:nvPr/>
        </p:nvSpPr>
        <p:spPr>
          <a:xfrm>
            <a:off x="450378" y="2515557"/>
            <a:ext cx="1138188" cy="50282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andara" panose="020E0502030303020204" pitchFamily="34" charset="0"/>
              </a:rPr>
              <a:t>Objetivo general</a:t>
            </a:r>
            <a:endParaRPr lang="es-CL" sz="1400" dirty="0">
              <a:latin typeface="Candara" panose="020E0502030303020204" pitchFamily="34" charset="0"/>
            </a:endParaRPr>
          </a:p>
        </p:txBody>
      </p:sp>
      <p:sp>
        <p:nvSpPr>
          <p:cNvPr id="7" name="Rectángulo 6">
            <a:extLst>
              <a:ext uri="{FF2B5EF4-FFF2-40B4-BE49-F238E27FC236}">
                <a16:creationId xmlns:a16="http://schemas.microsoft.com/office/drawing/2014/main" id="{4CA0BBAE-47BA-463E-A4D3-002E26CE731F}"/>
              </a:ext>
            </a:extLst>
          </p:cNvPr>
          <p:cNvSpPr/>
          <p:nvPr/>
        </p:nvSpPr>
        <p:spPr>
          <a:xfrm>
            <a:off x="450377" y="3267268"/>
            <a:ext cx="1138188" cy="46757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Candara" panose="020E0502030303020204" pitchFamily="34" charset="0"/>
              </a:rPr>
              <a:t>Objetivo específico</a:t>
            </a:r>
            <a:endParaRPr lang="es-CL" sz="1200" dirty="0">
              <a:latin typeface="Candara" panose="020E0502030303020204" pitchFamily="34" charset="0"/>
            </a:endParaRPr>
          </a:p>
        </p:txBody>
      </p:sp>
      <p:sp>
        <p:nvSpPr>
          <p:cNvPr id="8" name="Rectángulo 7">
            <a:extLst>
              <a:ext uri="{FF2B5EF4-FFF2-40B4-BE49-F238E27FC236}">
                <a16:creationId xmlns:a16="http://schemas.microsoft.com/office/drawing/2014/main" id="{985915E6-9106-43A0-91B0-998EEC5A10B2}"/>
              </a:ext>
            </a:extLst>
          </p:cNvPr>
          <p:cNvSpPr/>
          <p:nvPr/>
        </p:nvSpPr>
        <p:spPr>
          <a:xfrm>
            <a:off x="3051586" y="4041009"/>
            <a:ext cx="914400" cy="32346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Candara" panose="020E0502030303020204" pitchFamily="34" charset="0"/>
              </a:rPr>
              <a:t>Productos</a:t>
            </a:r>
            <a:endParaRPr lang="es-CL" sz="1200" dirty="0">
              <a:latin typeface="Candara" panose="020E0502030303020204" pitchFamily="34" charset="0"/>
            </a:endParaRPr>
          </a:p>
        </p:txBody>
      </p:sp>
      <p:sp>
        <p:nvSpPr>
          <p:cNvPr id="11" name="Forma libre: forma 32">
            <a:extLst>
              <a:ext uri="{FF2B5EF4-FFF2-40B4-BE49-F238E27FC236}">
                <a16:creationId xmlns:a16="http://schemas.microsoft.com/office/drawing/2014/main" id="{6166FB22-94BD-41DD-BE49-1A0E6079031E}"/>
              </a:ext>
            </a:extLst>
          </p:cNvPr>
          <p:cNvSpPr/>
          <p:nvPr/>
        </p:nvSpPr>
        <p:spPr>
          <a:xfrm>
            <a:off x="1847977" y="3110064"/>
            <a:ext cx="5004086" cy="637872"/>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solidFill>
            <a:schemeClr val="accent5">
              <a:lumMod val="60000"/>
              <a:lumOff val="40000"/>
            </a:schemeClr>
          </a:solidFill>
          <a:ln w="38100">
            <a:solidFill>
              <a:srgbClr val="9C82BA"/>
            </a:solidFill>
          </a:ln>
          <a:scene3d>
            <a:camera prst="orthographicFront"/>
            <a:lightRig rig="threePt" dir="t"/>
          </a:scene3d>
          <a:sp3d>
            <a:bevelB/>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a:r>
              <a:rPr lang="es-ES" sz="1600" b="1" dirty="0">
                <a:latin typeface="Candara" panose="020E0502030303020204" pitchFamily="34" charset="0"/>
              </a:rPr>
              <a:t>Las mujeres acceden a puestos de trabajo estables y con nivel de ingresos suficiente</a:t>
            </a:r>
            <a:endParaRPr lang="es-CL" sz="1600" b="1" dirty="0"/>
          </a:p>
        </p:txBody>
      </p:sp>
    </p:spTree>
    <p:extLst>
      <p:ext uri="{BB962C8B-B14F-4D97-AF65-F5344CB8AC3E}">
        <p14:creationId xmlns:p14="http://schemas.microsoft.com/office/powerpoint/2010/main" val="88099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a:extLst>
              <a:ext uri="{FF2B5EF4-FFF2-40B4-BE49-F238E27FC236}">
                <a16:creationId xmlns:a16="http://schemas.microsoft.com/office/drawing/2014/main" id="{DD5733D0-38BD-4223-B523-9683A83A9882}"/>
              </a:ext>
            </a:extLst>
          </p:cNvPr>
          <p:cNvSpPr/>
          <p:nvPr/>
        </p:nvSpPr>
        <p:spPr>
          <a:xfrm>
            <a:off x="1105469" y="108603"/>
            <a:ext cx="10621018" cy="5309146"/>
          </a:xfrm>
          <a:prstGeom prst="rect">
            <a:avLst/>
          </a:prstGeom>
        </p:spPr>
        <p:txBody>
          <a:bodyPr wrap="square">
            <a:spAutoFit/>
          </a:bodyPr>
          <a:lstStyle/>
          <a:p>
            <a:pPr eaLnBrk="1" hangingPunct="1">
              <a:spcAft>
                <a:spcPts val="600"/>
              </a:spcAft>
            </a:pPr>
            <a:r>
              <a:rPr lang="es-CL" altLang="ja-JP" sz="2400" b="1" dirty="0">
                <a:solidFill>
                  <a:srgbClr val="005FAB"/>
                </a:solidFill>
                <a:latin typeface="Candara" panose="020E0502030303020204" pitchFamily="34" charset="0"/>
              </a:rPr>
              <a:t>INDICADORES</a:t>
            </a:r>
          </a:p>
          <a:p>
            <a:pPr eaLnBrk="1" hangingPunct="1">
              <a:spcAft>
                <a:spcPts val="600"/>
              </a:spcAft>
            </a:pPr>
            <a:endParaRPr lang="es-CL" altLang="ja-JP" sz="2000" dirty="0">
              <a:solidFill>
                <a:srgbClr val="0070C0"/>
              </a:solidFill>
              <a:latin typeface="Candara" panose="020E0502030303020204" pitchFamily="34" charset="0"/>
            </a:endParaRPr>
          </a:p>
          <a:p>
            <a:pPr eaLnBrk="1" hangingPunct="1">
              <a:spcAft>
                <a:spcPts val="600"/>
              </a:spcAft>
            </a:pPr>
            <a:r>
              <a:rPr lang="ja-JP" altLang="en-US" sz="2000" dirty="0">
                <a:solidFill>
                  <a:srgbClr val="0070C0"/>
                </a:solidFill>
                <a:latin typeface="Candara" panose="020E0502030303020204" pitchFamily="34" charset="0"/>
              </a:rPr>
              <a:t>“</a:t>
            </a:r>
            <a:r>
              <a:rPr lang="en-US" altLang="ja-JP" sz="2000" dirty="0">
                <a:solidFill>
                  <a:srgbClr val="0070C0"/>
                </a:solidFill>
                <a:latin typeface="Candara" panose="020E0502030303020204" pitchFamily="34" charset="0"/>
              </a:rPr>
              <a:t>Una variable </a:t>
            </a:r>
            <a:r>
              <a:rPr lang="en-US" altLang="ja-JP" sz="2000" dirty="0" err="1">
                <a:solidFill>
                  <a:srgbClr val="0070C0"/>
                </a:solidFill>
                <a:latin typeface="Candara" panose="020E0502030303020204" pitchFamily="34" charset="0"/>
              </a:rPr>
              <a:t>cuantitativa</a:t>
            </a:r>
            <a:r>
              <a:rPr lang="en-US" altLang="ja-JP" sz="2000" dirty="0">
                <a:solidFill>
                  <a:srgbClr val="0070C0"/>
                </a:solidFill>
                <a:latin typeface="Candara" panose="020E0502030303020204" pitchFamily="34" charset="0"/>
              </a:rPr>
              <a:t> o </a:t>
            </a:r>
            <a:r>
              <a:rPr lang="en-US" altLang="ja-JP" sz="2000" dirty="0" err="1">
                <a:solidFill>
                  <a:srgbClr val="0070C0"/>
                </a:solidFill>
                <a:latin typeface="Candara" panose="020E0502030303020204" pitchFamily="34" charset="0"/>
              </a:rPr>
              <a:t>cualitativa</a:t>
            </a:r>
            <a:r>
              <a:rPr lang="en-US" altLang="ja-JP" sz="2000" dirty="0">
                <a:solidFill>
                  <a:srgbClr val="0070C0"/>
                </a:solidFill>
                <a:latin typeface="Candara" panose="020E0502030303020204" pitchFamily="34" charset="0"/>
              </a:rPr>
              <a:t> que </a:t>
            </a:r>
            <a:r>
              <a:rPr lang="en-US" altLang="ja-JP" sz="2000" dirty="0" err="1">
                <a:solidFill>
                  <a:srgbClr val="0070C0"/>
                </a:solidFill>
                <a:latin typeface="Candara" panose="020E0502030303020204" pitchFamily="34" charset="0"/>
              </a:rPr>
              <a:t>permite</a:t>
            </a:r>
            <a:r>
              <a:rPr lang="en-US" altLang="ja-JP" sz="2000" dirty="0">
                <a:solidFill>
                  <a:srgbClr val="0070C0"/>
                </a:solidFill>
                <a:latin typeface="Candara" panose="020E0502030303020204" pitchFamily="34" charset="0"/>
              </a:rPr>
              <a:t> </a:t>
            </a:r>
            <a:r>
              <a:rPr lang="en-US" altLang="ja-JP" sz="2000" dirty="0" err="1">
                <a:solidFill>
                  <a:srgbClr val="0070C0"/>
                </a:solidFill>
                <a:latin typeface="Candara" panose="020E0502030303020204" pitchFamily="34" charset="0"/>
              </a:rPr>
              <a:t>verificar</a:t>
            </a:r>
            <a:r>
              <a:rPr lang="en-US" altLang="ja-JP" sz="2000" dirty="0">
                <a:solidFill>
                  <a:srgbClr val="0070C0"/>
                </a:solidFill>
                <a:latin typeface="Candara" panose="020E0502030303020204" pitchFamily="34" charset="0"/>
              </a:rPr>
              <a:t> los </a:t>
            </a:r>
            <a:r>
              <a:rPr lang="en-US" altLang="ja-JP" sz="2000" dirty="0" err="1">
                <a:solidFill>
                  <a:srgbClr val="0070C0"/>
                </a:solidFill>
                <a:latin typeface="Candara" panose="020E0502030303020204" pitchFamily="34" charset="0"/>
              </a:rPr>
              <a:t>cambios</a:t>
            </a:r>
            <a:r>
              <a:rPr lang="en-US" altLang="ja-JP" sz="2000" dirty="0">
                <a:solidFill>
                  <a:srgbClr val="0070C0"/>
                </a:solidFill>
                <a:latin typeface="Candara" panose="020E0502030303020204" pitchFamily="34" charset="0"/>
              </a:rPr>
              <a:t> </a:t>
            </a:r>
            <a:r>
              <a:rPr lang="en-US" altLang="ja-JP" sz="2000" dirty="0" err="1">
                <a:solidFill>
                  <a:srgbClr val="0070C0"/>
                </a:solidFill>
                <a:latin typeface="Candara" panose="020E0502030303020204" pitchFamily="34" charset="0"/>
              </a:rPr>
              <a:t>producidos</a:t>
            </a:r>
            <a:r>
              <a:rPr lang="en-US" altLang="ja-JP" sz="2000" dirty="0">
                <a:solidFill>
                  <a:srgbClr val="0070C0"/>
                </a:solidFill>
                <a:latin typeface="Candara" panose="020E0502030303020204" pitchFamily="34" charset="0"/>
              </a:rPr>
              <a:t> por una </a:t>
            </a:r>
            <a:r>
              <a:rPr lang="en-US" altLang="ja-JP" sz="2000" dirty="0" err="1">
                <a:solidFill>
                  <a:srgbClr val="0070C0"/>
                </a:solidFill>
                <a:latin typeface="Candara" panose="020E0502030303020204" pitchFamily="34" charset="0"/>
              </a:rPr>
              <a:t>intervención</a:t>
            </a:r>
            <a:r>
              <a:rPr lang="en-US" altLang="ja-JP" sz="2000" dirty="0">
                <a:solidFill>
                  <a:srgbClr val="0070C0"/>
                </a:solidFill>
                <a:latin typeface="Candara" panose="020E0502030303020204" pitchFamily="34" charset="0"/>
              </a:rPr>
              <a:t> de </a:t>
            </a:r>
            <a:r>
              <a:rPr lang="en-US" altLang="ja-JP" sz="2000" dirty="0" err="1">
                <a:solidFill>
                  <a:srgbClr val="0070C0"/>
                </a:solidFill>
                <a:latin typeface="Candara" panose="020E0502030303020204" pitchFamily="34" charset="0"/>
              </a:rPr>
              <a:t>desarrollo</a:t>
            </a:r>
            <a:r>
              <a:rPr lang="en-US" altLang="ja-JP" sz="2000" dirty="0">
                <a:solidFill>
                  <a:srgbClr val="0070C0"/>
                </a:solidFill>
                <a:latin typeface="Candara" panose="020E0502030303020204" pitchFamily="34" charset="0"/>
              </a:rPr>
              <a:t> </a:t>
            </a:r>
            <a:r>
              <a:rPr lang="en-US" altLang="ja-JP" sz="2000" dirty="0" err="1">
                <a:solidFill>
                  <a:srgbClr val="0070C0"/>
                </a:solidFill>
                <a:latin typeface="Candara" panose="020E0502030303020204" pitchFamily="34" charset="0"/>
              </a:rPr>
              <a:t>en</a:t>
            </a:r>
            <a:r>
              <a:rPr lang="en-US" altLang="ja-JP" sz="2000" dirty="0">
                <a:solidFill>
                  <a:srgbClr val="0070C0"/>
                </a:solidFill>
                <a:latin typeface="Candara" panose="020E0502030303020204" pitchFamily="34" charset="0"/>
              </a:rPr>
              <a:t> </a:t>
            </a:r>
            <a:r>
              <a:rPr lang="en-US" altLang="ja-JP" sz="2000" dirty="0" err="1">
                <a:solidFill>
                  <a:srgbClr val="0070C0"/>
                </a:solidFill>
                <a:latin typeface="Candara" panose="020E0502030303020204" pitchFamily="34" charset="0"/>
              </a:rPr>
              <a:t>función</a:t>
            </a:r>
            <a:r>
              <a:rPr lang="en-US" altLang="ja-JP" sz="2000" dirty="0">
                <a:solidFill>
                  <a:srgbClr val="0070C0"/>
                </a:solidFill>
                <a:latin typeface="Candara" panose="020E0502030303020204" pitchFamily="34" charset="0"/>
              </a:rPr>
              <a:t> de lo </a:t>
            </a:r>
            <a:r>
              <a:rPr lang="en-US" altLang="ja-JP" sz="2000" dirty="0" err="1">
                <a:solidFill>
                  <a:srgbClr val="0070C0"/>
                </a:solidFill>
                <a:latin typeface="Candara" panose="020E0502030303020204" pitchFamily="34" charset="0"/>
              </a:rPr>
              <a:t>planificado</a:t>
            </a:r>
            <a:r>
              <a:rPr lang="ja-JP" altLang="en-US" sz="2000" dirty="0">
                <a:solidFill>
                  <a:srgbClr val="0070C0"/>
                </a:solidFill>
                <a:latin typeface="Candara" panose="020E0502030303020204" pitchFamily="34" charset="0"/>
              </a:rPr>
              <a:t>”</a:t>
            </a:r>
            <a:endParaRPr lang="es-ES" altLang="ja-JP" sz="2000" dirty="0">
              <a:solidFill>
                <a:srgbClr val="0070C0"/>
              </a:solidFill>
              <a:latin typeface="Candara" panose="020E0502030303020204" pitchFamily="34" charset="0"/>
            </a:endParaRPr>
          </a:p>
          <a:p>
            <a:pPr eaLnBrk="1" hangingPunct="1">
              <a:spcAft>
                <a:spcPts val="600"/>
              </a:spcAft>
            </a:pPr>
            <a:endParaRPr lang="es-CL" altLang="ja-JP" sz="2000" dirty="0">
              <a:solidFill>
                <a:srgbClr val="0070C0"/>
              </a:solidFill>
              <a:latin typeface="Candara" panose="020E0502030303020204" pitchFamily="34" charset="0"/>
            </a:endParaRPr>
          </a:p>
          <a:p>
            <a:pPr eaLnBrk="1" hangingPunct="1">
              <a:spcAft>
                <a:spcPts val="600"/>
              </a:spcAft>
            </a:pPr>
            <a:r>
              <a:rPr lang="es-CL" altLang="ja-JP" sz="2000" dirty="0">
                <a:solidFill>
                  <a:srgbClr val="0070C0"/>
                </a:solidFill>
                <a:latin typeface="Candara" panose="020E0502030303020204" pitchFamily="34" charset="0"/>
              </a:rPr>
              <a:t>QUÉ, QUIÉN, CÓMO, CUÁNTO, CUÁNDO</a:t>
            </a:r>
          </a:p>
          <a:p>
            <a:pPr eaLnBrk="1" hangingPunct="1">
              <a:spcAft>
                <a:spcPts val="600"/>
              </a:spcAft>
            </a:pPr>
            <a:endParaRPr lang="es-CL" altLang="ja-JP" sz="2000" dirty="0">
              <a:solidFill>
                <a:srgbClr val="0070C0"/>
              </a:solidFill>
              <a:latin typeface="Candara" panose="020E0502030303020204" pitchFamily="34" charset="0"/>
            </a:endParaRPr>
          </a:p>
          <a:p>
            <a:pPr eaLnBrk="1" hangingPunct="1">
              <a:spcAft>
                <a:spcPts val="600"/>
              </a:spcAft>
            </a:pPr>
            <a:r>
              <a:rPr lang="es-CL" altLang="ja-JP" sz="2000" b="1" dirty="0">
                <a:solidFill>
                  <a:srgbClr val="0070C0"/>
                </a:solidFill>
                <a:latin typeface="Candara" panose="020E0502030303020204" pitchFamily="34" charset="0"/>
              </a:rPr>
              <a:t>¿Para qu</a:t>
            </a:r>
            <a:r>
              <a:rPr lang="es-ES" altLang="ja-JP" sz="2000" b="1" dirty="0">
                <a:solidFill>
                  <a:srgbClr val="0070C0"/>
                </a:solidFill>
                <a:latin typeface="Candara" panose="020E0502030303020204" pitchFamily="34" charset="0"/>
              </a:rPr>
              <a:t>é sirven?</a:t>
            </a:r>
            <a:endParaRPr lang="es-CL" altLang="ja-JP" sz="2000" b="1" dirty="0">
              <a:solidFill>
                <a:srgbClr val="0070C0"/>
              </a:solidFill>
              <a:latin typeface="Candara" panose="020E0502030303020204" pitchFamily="34" charset="0"/>
            </a:endParaRPr>
          </a:p>
          <a:p>
            <a:pPr eaLnBrk="1" hangingPunct="1">
              <a:spcAft>
                <a:spcPts val="600"/>
              </a:spcAft>
              <a:buFontTx/>
              <a:buChar char="-"/>
            </a:pPr>
            <a:r>
              <a:rPr lang="es-CL" altLang="ja-JP" sz="2000" dirty="0">
                <a:solidFill>
                  <a:srgbClr val="0070C0"/>
                </a:solidFill>
                <a:latin typeface="Candara" panose="020E0502030303020204" pitchFamily="34" charset="0"/>
              </a:rPr>
              <a:t> Convertir conceptos abstractos en aspectos medibles y observables</a:t>
            </a:r>
          </a:p>
          <a:p>
            <a:pPr eaLnBrk="1" hangingPunct="1">
              <a:spcAft>
                <a:spcPts val="600"/>
              </a:spcAft>
              <a:buFontTx/>
              <a:buChar char="-"/>
            </a:pPr>
            <a:r>
              <a:rPr lang="es-CL" altLang="ja-JP" sz="2000" dirty="0">
                <a:solidFill>
                  <a:srgbClr val="0070C0"/>
                </a:solidFill>
                <a:latin typeface="Candara" panose="020E0502030303020204" pitchFamily="34" charset="0"/>
              </a:rPr>
              <a:t> Reducir gran cantidad de informaci</a:t>
            </a:r>
            <a:r>
              <a:rPr lang="es-ES" altLang="ja-JP" sz="2000" dirty="0" err="1">
                <a:solidFill>
                  <a:srgbClr val="0070C0"/>
                </a:solidFill>
                <a:latin typeface="Candara" panose="020E0502030303020204" pitchFamily="34" charset="0"/>
              </a:rPr>
              <a:t>ón</a:t>
            </a:r>
            <a:r>
              <a:rPr lang="es-ES" altLang="ja-JP" sz="2000" dirty="0">
                <a:solidFill>
                  <a:srgbClr val="0070C0"/>
                </a:solidFill>
                <a:latin typeface="Candara" panose="020E0502030303020204" pitchFamily="34" charset="0"/>
              </a:rPr>
              <a:t> a un conjunto de elementos clave que ayuden en la toma de decisiones </a:t>
            </a:r>
            <a:endParaRPr lang="es-CL" altLang="ja-JP" sz="2000" dirty="0">
              <a:solidFill>
                <a:srgbClr val="0070C0"/>
              </a:solidFill>
              <a:latin typeface="Candara" panose="020E0502030303020204" pitchFamily="34" charset="0"/>
            </a:endParaRPr>
          </a:p>
          <a:p>
            <a:pPr eaLnBrk="1" hangingPunct="1">
              <a:spcAft>
                <a:spcPts val="600"/>
              </a:spcAft>
              <a:buFontTx/>
              <a:buChar char="-"/>
            </a:pPr>
            <a:r>
              <a:rPr lang="es-CL" altLang="ja-JP" sz="2000" dirty="0">
                <a:solidFill>
                  <a:srgbClr val="0070C0"/>
                </a:solidFill>
                <a:latin typeface="Candara" panose="020E0502030303020204" pitchFamily="34" charset="0"/>
              </a:rPr>
              <a:t> Medir avances y logros respecto a lo planificado</a:t>
            </a:r>
          </a:p>
          <a:p>
            <a:pPr eaLnBrk="1" hangingPunct="1">
              <a:spcAft>
                <a:spcPts val="600"/>
              </a:spcAft>
              <a:buFontTx/>
              <a:buChar char="-"/>
            </a:pPr>
            <a:r>
              <a:rPr lang="es-CL" altLang="ja-JP" sz="2000" dirty="0">
                <a:solidFill>
                  <a:srgbClr val="0070C0"/>
                </a:solidFill>
                <a:latin typeface="Candara" panose="020E0502030303020204" pitchFamily="34" charset="0"/>
              </a:rPr>
              <a:t> Medir la calidad de lo entregado</a:t>
            </a:r>
          </a:p>
          <a:p>
            <a:pPr eaLnBrk="1" hangingPunct="1">
              <a:spcAft>
                <a:spcPts val="600"/>
              </a:spcAft>
              <a:buFontTx/>
              <a:buChar char="-"/>
            </a:pPr>
            <a:r>
              <a:rPr lang="es-CL" altLang="ja-JP" sz="2000" dirty="0">
                <a:solidFill>
                  <a:srgbClr val="0070C0"/>
                </a:solidFill>
                <a:latin typeface="Candara" panose="020E0502030303020204" pitchFamily="34" charset="0"/>
              </a:rPr>
              <a:t> Asegurar la legitimidad y rendición de cuentas demostrando avances</a:t>
            </a:r>
          </a:p>
        </p:txBody>
      </p:sp>
    </p:spTree>
    <p:extLst>
      <p:ext uri="{BB962C8B-B14F-4D97-AF65-F5344CB8AC3E}">
        <p14:creationId xmlns:p14="http://schemas.microsoft.com/office/powerpoint/2010/main" val="351534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a:extLst>
              <a:ext uri="{FF2B5EF4-FFF2-40B4-BE49-F238E27FC236}">
                <a16:creationId xmlns:a16="http://schemas.microsoft.com/office/drawing/2014/main" id="{DD5733D0-38BD-4223-B523-9683A83A9882}"/>
              </a:ext>
            </a:extLst>
          </p:cNvPr>
          <p:cNvSpPr/>
          <p:nvPr/>
        </p:nvSpPr>
        <p:spPr>
          <a:xfrm>
            <a:off x="1255594" y="107983"/>
            <a:ext cx="10745906" cy="6093976"/>
          </a:xfrm>
          <a:prstGeom prst="rect">
            <a:avLst/>
          </a:prstGeom>
        </p:spPr>
        <p:txBody>
          <a:bodyPr wrap="square">
            <a:spAutoFit/>
          </a:bodyPr>
          <a:lstStyle/>
          <a:p>
            <a:pPr eaLnBrk="1" hangingPunct="1">
              <a:spcAft>
                <a:spcPts val="600"/>
              </a:spcAft>
            </a:pPr>
            <a:r>
              <a:rPr lang="es-ES" altLang="ja-JP" sz="2000" b="1" dirty="0">
                <a:solidFill>
                  <a:srgbClr val="005FAB"/>
                </a:solidFill>
                <a:latin typeface="Candara" panose="020E0502030303020204" pitchFamily="34" charset="0"/>
              </a:rPr>
              <a:t>COMPONENTES DE UN INDICADOR</a:t>
            </a:r>
            <a:endParaRPr lang="es-CL" altLang="ja-JP" sz="2000" b="1" dirty="0">
              <a:solidFill>
                <a:srgbClr val="005FAB"/>
              </a:solidFill>
              <a:latin typeface="Candara" panose="020E0502030303020204" pitchFamily="34" charset="0"/>
            </a:endParaRPr>
          </a:p>
          <a:p>
            <a:pPr eaLnBrk="1" hangingPunct="1">
              <a:spcAft>
                <a:spcPts val="600"/>
              </a:spcAft>
            </a:pPr>
            <a:endParaRPr lang="es-CL" altLang="ja-JP" sz="2000" dirty="0">
              <a:latin typeface="Candara" panose="020E0502030303020204" pitchFamily="34" charset="0"/>
            </a:endParaRPr>
          </a:p>
          <a:p>
            <a:pPr eaLnBrk="1" hangingPunct="1">
              <a:spcAft>
                <a:spcPts val="600"/>
              </a:spcAft>
            </a:pPr>
            <a:r>
              <a:rPr lang="es-CL" altLang="ja-JP" sz="2000" b="1" dirty="0">
                <a:solidFill>
                  <a:schemeClr val="accent5">
                    <a:lumMod val="75000"/>
                  </a:schemeClr>
                </a:solidFill>
                <a:latin typeface="Candara" panose="020E0502030303020204" pitchFamily="34" charset="0"/>
              </a:rPr>
              <a:t>L</a:t>
            </a:r>
            <a:r>
              <a:rPr lang="es-ES" altLang="ja-JP" sz="2000" b="1" dirty="0">
                <a:solidFill>
                  <a:schemeClr val="accent5">
                    <a:lumMod val="75000"/>
                  </a:schemeClr>
                </a:solidFill>
                <a:latin typeface="Candara" panose="020E0502030303020204" pitchFamily="34" charset="0"/>
              </a:rPr>
              <a:t>Í</a:t>
            </a:r>
            <a:r>
              <a:rPr lang="es-CL" altLang="ja-JP" sz="2000" b="1" dirty="0">
                <a:solidFill>
                  <a:srgbClr val="0070C0"/>
                </a:solidFill>
                <a:latin typeface="Candara" panose="020E0502030303020204" pitchFamily="34" charset="0"/>
              </a:rPr>
              <a:t>NEA BASE</a:t>
            </a:r>
          </a:p>
          <a:p>
            <a:pPr eaLnBrk="1" hangingPunct="1">
              <a:spcAft>
                <a:spcPts val="600"/>
              </a:spcAft>
            </a:pPr>
            <a:r>
              <a:rPr lang="es-ES" altLang="ja-JP" sz="2000" dirty="0">
                <a:solidFill>
                  <a:srgbClr val="0070C0"/>
                </a:solidFill>
                <a:latin typeface="Candara" panose="020E0502030303020204" pitchFamily="34" charset="0"/>
              </a:rPr>
              <a:t>Valor del indicador en el momento de iniciarse el programa/proyecto</a:t>
            </a:r>
            <a:endParaRPr lang="es-CL" altLang="ja-JP" sz="2000" dirty="0">
              <a:solidFill>
                <a:srgbClr val="0070C0"/>
              </a:solidFill>
              <a:latin typeface="Candara" panose="020E0502030303020204" pitchFamily="34" charset="0"/>
            </a:endParaRPr>
          </a:p>
          <a:p>
            <a:pPr eaLnBrk="1" hangingPunct="1">
              <a:spcAft>
                <a:spcPts val="600"/>
              </a:spcAft>
            </a:pPr>
            <a:endParaRPr lang="es-CL" altLang="ja-JP" sz="2000" dirty="0">
              <a:solidFill>
                <a:srgbClr val="0070C0"/>
              </a:solidFill>
              <a:latin typeface="Candara" panose="020E0502030303020204" pitchFamily="34" charset="0"/>
            </a:endParaRPr>
          </a:p>
          <a:p>
            <a:pPr eaLnBrk="1" hangingPunct="1">
              <a:spcAft>
                <a:spcPts val="600"/>
              </a:spcAft>
            </a:pPr>
            <a:r>
              <a:rPr lang="es-ES" altLang="ja-JP" sz="2000" b="1" dirty="0">
                <a:solidFill>
                  <a:srgbClr val="0070C0"/>
                </a:solidFill>
                <a:latin typeface="Candara" panose="020E0502030303020204" pitchFamily="34" charset="0"/>
              </a:rPr>
              <a:t>META</a:t>
            </a:r>
          </a:p>
          <a:p>
            <a:pPr eaLnBrk="1" hangingPunct="1">
              <a:spcAft>
                <a:spcPts val="600"/>
              </a:spcAft>
            </a:pPr>
            <a:r>
              <a:rPr lang="es-ES" altLang="ja-JP" sz="2000" dirty="0">
                <a:solidFill>
                  <a:srgbClr val="0070C0"/>
                </a:solidFill>
                <a:latin typeface="Candara" panose="020E0502030303020204" pitchFamily="34" charset="0"/>
              </a:rPr>
              <a:t>Valor del indicador al final del programa o meta</a:t>
            </a:r>
          </a:p>
          <a:p>
            <a:pPr eaLnBrk="1" hangingPunct="1">
              <a:spcAft>
                <a:spcPts val="600"/>
              </a:spcAft>
            </a:pPr>
            <a:endParaRPr lang="es-ES" altLang="ja-JP" sz="2000" dirty="0">
              <a:solidFill>
                <a:srgbClr val="0070C0"/>
              </a:solidFill>
              <a:latin typeface="Candara" panose="020E0502030303020204" pitchFamily="34" charset="0"/>
            </a:endParaRPr>
          </a:p>
          <a:p>
            <a:pPr eaLnBrk="1" hangingPunct="1">
              <a:spcAft>
                <a:spcPts val="600"/>
              </a:spcAft>
            </a:pPr>
            <a:r>
              <a:rPr lang="es-ES" altLang="ja-JP" sz="2000" b="1" dirty="0">
                <a:solidFill>
                  <a:srgbClr val="0070C0"/>
                </a:solidFill>
                <a:latin typeface="Candara" panose="020E0502030303020204" pitchFamily="34" charset="0"/>
              </a:rPr>
              <a:t>MEDIO DE VERIFICACIÓN</a:t>
            </a:r>
          </a:p>
          <a:p>
            <a:pPr eaLnBrk="1" hangingPunct="1">
              <a:spcAft>
                <a:spcPts val="600"/>
              </a:spcAft>
            </a:pPr>
            <a:r>
              <a:rPr lang="es-ES" altLang="ja-JP" sz="2000" dirty="0">
                <a:solidFill>
                  <a:srgbClr val="0070C0"/>
                </a:solidFill>
                <a:latin typeface="Candara" panose="020E0502030303020204" pitchFamily="34" charset="0"/>
              </a:rPr>
              <a:t>Indica cómo se recolecta el dato del indicador (encuesta, web, registro administrativo, informe oficial, entre otros)</a:t>
            </a:r>
          </a:p>
          <a:p>
            <a:pPr eaLnBrk="1" hangingPunct="1">
              <a:spcAft>
                <a:spcPts val="600"/>
              </a:spcAft>
            </a:pPr>
            <a:r>
              <a:rPr lang="es-ES" altLang="ja-JP" sz="2000" dirty="0">
                <a:solidFill>
                  <a:srgbClr val="0070C0"/>
                </a:solidFill>
                <a:latin typeface="Candara" panose="020E0502030303020204" pitchFamily="34" charset="0"/>
              </a:rPr>
              <a:t>Considerar: 	</a:t>
            </a:r>
          </a:p>
          <a:p>
            <a:pPr eaLnBrk="1" hangingPunct="1">
              <a:spcAft>
                <a:spcPts val="600"/>
              </a:spcAft>
            </a:pPr>
            <a:r>
              <a:rPr lang="es-ES" altLang="ja-JP" sz="2000" dirty="0">
                <a:solidFill>
                  <a:srgbClr val="0070C0"/>
                </a:solidFill>
                <a:latin typeface="Candara" panose="020E0502030303020204" pitchFamily="34" charset="0"/>
              </a:rPr>
              <a:t>	- si está disponible la fuente</a:t>
            </a:r>
            <a:endParaRPr lang="es-CL" altLang="ja-JP" sz="2000" dirty="0">
              <a:solidFill>
                <a:srgbClr val="0070C0"/>
              </a:solidFill>
              <a:latin typeface="Candara" panose="020E0502030303020204" pitchFamily="34" charset="0"/>
            </a:endParaRPr>
          </a:p>
          <a:p>
            <a:pPr eaLnBrk="1" hangingPunct="1">
              <a:spcAft>
                <a:spcPts val="600"/>
              </a:spcAft>
            </a:pPr>
            <a:r>
              <a:rPr lang="es-CL" altLang="ja-JP" sz="2000" dirty="0">
                <a:solidFill>
                  <a:srgbClr val="0070C0"/>
                </a:solidFill>
                <a:latin typeface="Candara" panose="020E0502030303020204" pitchFamily="34" charset="0"/>
              </a:rPr>
              <a:t>	- si hay alg</a:t>
            </a:r>
            <a:r>
              <a:rPr lang="es-ES" altLang="ja-JP" sz="2000" dirty="0" err="1">
                <a:solidFill>
                  <a:srgbClr val="0070C0"/>
                </a:solidFill>
                <a:latin typeface="Candara" panose="020E0502030303020204" pitchFamily="34" charset="0"/>
              </a:rPr>
              <a:t>ún</a:t>
            </a:r>
            <a:r>
              <a:rPr lang="es-ES" altLang="ja-JP" sz="2000" dirty="0">
                <a:solidFill>
                  <a:srgbClr val="0070C0"/>
                </a:solidFill>
                <a:latin typeface="Candara" panose="020E0502030303020204" pitchFamily="34" charset="0"/>
              </a:rPr>
              <a:t> requisito para obtener el dato</a:t>
            </a:r>
          </a:p>
          <a:p>
            <a:pPr eaLnBrk="1" hangingPunct="1">
              <a:spcAft>
                <a:spcPts val="600"/>
              </a:spcAft>
            </a:pPr>
            <a:r>
              <a:rPr lang="es-ES" altLang="ja-JP" sz="2000" dirty="0">
                <a:solidFill>
                  <a:srgbClr val="0070C0"/>
                </a:solidFill>
                <a:latin typeface="Candara" panose="020E0502030303020204" pitchFamily="34" charset="0"/>
              </a:rPr>
              <a:t>	- quien tiene que involucrarse</a:t>
            </a:r>
          </a:p>
          <a:p>
            <a:pPr eaLnBrk="1" hangingPunct="1">
              <a:spcAft>
                <a:spcPts val="600"/>
              </a:spcAft>
            </a:pPr>
            <a:r>
              <a:rPr lang="es-ES" altLang="ja-JP" sz="2000" dirty="0">
                <a:solidFill>
                  <a:srgbClr val="0070C0"/>
                </a:solidFill>
                <a:latin typeface="Candara" panose="020E0502030303020204" pitchFamily="34" charset="0"/>
              </a:rPr>
              <a:t>	- si tiene un costo</a:t>
            </a:r>
          </a:p>
        </p:txBody>
      </p:sp>
    </p:spTree>
    <p:extLst>
      <p:ext uri="{BB962C8B-B14F-4D97-AF65-F5344CB8AC3E}">
        <p14:creationId xmlns:p14="http://schemas.microsoft.com/office/powerpoint/2010/main" val="139094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9934" y="88751"/>
            <a:ext cx="5677469" cy="5791200"/>
          </a:xfrm>
          <a:prstGeom prst="rect">
            <a:avLst/>
          </a:prstGeom>
        </p:spPr>
        <p:txBody>
          <a:bodyPr>
            <a:normAutofit fontScale="92500" lnSpcReduction="10000"/>
          </a:bodyPr>
          <a:lstStyle/>
          <a:p>
            <a:pPr marL="82296" marR="0" lvl="0" algn="l" defTabSz="914400" rtl="0" eaLnBrk="1" fontAlgn="auto" latinLnBrk="0" hangingPunct="1">
              <a:lnSpc>
                <a:spcPct val="100000"/>
              </a:lnSpc>
              <a:spcBef>
                <a:spcPts val="600"/>
              </a:spcBef>
              <a:spcAft>
                <a:spcPts val="0"/>
              </a:spcAft>
              <a:buClr>
                <a:schemeClr val="accent1"/>
              </a:buClr>
              <a:buSzPct val="80000"/>
              <a:tabLst/>
              <a:defRPr/>
            </a:pPr>
            <a:r>
              <a:rPr lang="es-ES" sz="2800" b="1" dirty="0">
                <a:solidFill>
                  <a:srgbClr val="005FAB"/>
                </a:solidFill>
                <a:latin typeface="Candara" panose="020E0502030303020204" pitchFamily="34" charset="0"/>
              </a:rPr>
              <a:t>¿Cómo formular indicadores SMART?</a:t>
            </a:r>
          </a:p>
          <a:p>
            <a:pPr marL="82296" marR="0" lvl="0" algn="l" defTabSz="914400" rtl="0" eaLnBrk="1" fontAlgn="auto" latinLnBrk="0" hangingPunct="1">
              <a:lnSpc>
                <a:spcPct val="100000"/>
              </a:lnSpc>
              <a:spcBef>
                <a:spcPts val="600"/>
              </a:spcBef>
              <a:spcAft>
                <a:spcPts val="0"/>
              </a:spcAft>
              <a:buClr>
                <a:schemeClr val="accent1"/>
              </a:buClr>
              <a:buSzPct val="80000"/>
              <a:tabLst/>
              <a:defRPr/>
            </a:pPr>
            <a:endParaRPr lang="es-ES" sz="2800" b="1" dirty="0">
              <a:solidFill>
                <a:srgbClr val="FF9933"/>
              </a:solidFill>
              <a:latin typeface="Candara" panose="020E0502030303020204" pitchFamily="34" charset="0"/>
            </a:endParaRPr>
          </a:p>
          <a:p>
            <a:pPr marL="82296" marR="0" lvl="0" algn="l" defTabSz="914400" rtl="0" eaLnBrk="1" fontAlgn="auto" latinLnBrk="0" hangingPunct="1">
              <a:lnSpc>
                <a:spcPct val="100000"/>
              </a:lnSpc>
              <a:spcBef>
                <a:spcPts val="600"/>
              </a:spcBef>
              <a:spcAft>
                <a:spcPts val="0"/>
              </a:spcAft>
              <a:buClr>
                <a:schemeClr val="accent1"/>
              </a:buClr>
              <a:buSzPct val="80000"/>
              <a:tabLst/>
              <a:defRPr/>
            </a:pPr>
            <a:r>
              <a:rPr kumimoji="0" lang="es-ES" sz="2800" b="1" i="0" u="none" strike="noStrike" kern="1200" cap="none" spc="0" normalizeH="0" baseline="0" noProof="0" dirty="0">
                <a:ln>
                  <a:noFill/>
                </a:ln>
                <a:solidFill>
                  <a:srgbClr val="FF9933"/>
                </a:solidFill>
                <a:effectLst/>
                <a:uLnTx/>
                <a:uFillTx/>
                <a:latin typeface="Candara" panose="020E0502030303020204" pitchFamily="34" charset="0"/>
              </a:rPr>
              <a:t>El indicador debería ser neutro</a:t>
            </a:r>
          </a:p>
          <a:p>
            <a:pPr marL="640080" marR="0" lvl="1" indent="-237744"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s-ES" sz="2400" b="0" i="1" u="none" strike="noStrike" kern="1200" cap="none" spc="0" normalizeH="0" baseline="0" noProof="0" dirty="0">
                <a:ln>
                  <a:noFill/>
                </a:ln>
                <a:solidFill>
                  <a:srgbClr val="0070C0"/>
                </a:solidFill>
                <a:effectLst/>
                <a:uLnTx/>
                <a:uFillTx/>
                <a:latin typeface="Candara" panose="020E0502030303020204" pitchFamily="34" charset="0"/>
              </a:rPr>
              <a:t>Con foco en lo crítico (que midan</a:t>
            </a:r>
            <a:r>
              <a:rPr kumimoji="0" lang="es-ES" sz="2400" b="0" i="1" u="none" strike="noStrike" kern="1200" cap="none" spc="0" normalizeH="0" noProof="0" dirty="0">
                <a:ln>
                  <a:noFill/>
                </a:ln>
                <a:solidFill>
                  <a:srgbClr val="0070C0"/>
                </a:solidFill>
                <a:effectLst/>
                <a:uLnTx/>
                <a:uFillTx/>
                <a:latin typeface="Candara" panose="020E0502030303020204" pitchFamily="34" charset="0"/>
              </a:rPr>
              <a:t> </a:t>
            </a:r>
            <a:r>
              <a:rPr lang="es-ES" sz="2400" i="1" dirty="0">
                <a:solidFill>
                  <a:srgbClr val="0070C0"/>
                </a:solidFill>
                <a:latin typeface="Candara" panose="020E0502030303020204" pitchFamily="34" charset="0"/>
              </a:rPr>
              <a:t>algo </a:t>
            </a:r>
            <a:r>
              <a:rPr kumimoji="0" lang="es-ES" sz="2400" b="0" i="1" u="none" strike="noStrike" kern="1200" cap="none" spc="0" normalizeH="0" noProof="0" dirty="0">
                <a:ln>
                  <a:noFill/>
                </a:ln>
                <a:solidFill>
                  <a:srgbClr val="0070C0"/>
                </a:solidFill>
                <a:effectLst/>
                <a:uLnTx/>
                <a:uFillTx/>
                <a:latin typeface="Candara" panose="020E0502030303020204" pitchFamily="34" charset="0"/>
              </a:rPr>
              <a:t>relevante para el objetivo, que apunte </a:t>
            </a:r>
          </a:p>
          <a:p>
            <a:pPr marL="640080" marR="0" lvl="1" indent="-237744" algn="l" defTabSz="914400" rtl="0" eaLnBrk="1" fontAlgn="auto" latinLnBrk="0" hangingPunct="1">
              <a:lnSpc>
                <a:spcPct val="100000"/>
              </a:lnSpc>
              <a:spcBef>
                <a:spcPts val="550"/>
              </a:spcBef>
              <a:spcAft>
                <a:spcPts val="0"/>
              </a:spcAft>
              <a:buClr>
                <a:schemeClr val="accent1"/>
              </a:buClr>
              <a:buSzTx/>
              <a:tabLst/>
              <a:defRPr/>
            </a:pPr>
            <a:r>
              <a:rPr lang="es-ES" sz="2400" i="1" noProof="0" dirty="0">
                <a:solidFill>
                  <a:srgbClr val="0070C0"/>
                </a:solidFill>
                <a:latin typeface="Candara" panose="020E0502030303020204" pitchFamily="34" charset="0"/>
              </a:rPr>
              <a:t>a la </a:t>
            </a:r>
            <a:r>
              <a:rPr kumimoji="0" lang="es-ES" sz="2400" b="1" i="1" u="none" strike="noStrike" kern="1200" cap="none" spc="0" normalizeH="0" noProof="0" dirty="0">
                <a:ln>
                  <a:noFill/>
                </a:ln>
                <a:solidFill>
                  <a:srgbClr val="0070C0"/>
                </a:solidFill>
                <a:effectLst/>
                <a:uLnTx/>
                <a:uFillTx/>
                <a:latin typeface="Candara" panose="020E0502030303020204" pitchFamily="34" charset="0"/>
              </a:rPr>
              <a:t>calidad</a:t>
            </a:r>
            <a:r>
              <a:rPr kumimoji="0" lang="es-ES" sz="2400" b="0" i="1" u="none" strike="noStrike" kern="1200" cap="none" spc="0" normalizeH="0" noProof="0" dirty="0">
                <a:ln>
                  <a:noFill/>
                </a:ln>
                <a:solidFill>
                  <a:srgbClr val="0070C0"/>
                </a:solidFill>
                <a:effectLst/>
                <a:uLnTx/>
                <a:uFillTx/>
                <a:latin typeface="Candara" panose="020E0502030303020204" pitchFamily="34" charset="0"/>
              </a:rPr>
              <a:t> del producto)</a:t>
            </a:r>
            <a:endParaRPr kumimoji="0" lang="es-ES" sz="2400" b="0" i="1" u="none" strike="noStrike" kern="1200" cap="none" spc="0" normalizeH="0" baseline="0" noProof="0" dirty="0">
              <a:ln>
                <a:noFill/>
              </a:ln>
              <a:solidFill>
                <a:srgbClr val="0070C0"/>
              </a:solidFill>
              <a:effectLst/>
              <a:uLnTx/>
              <a:uFillTx/>
              <a:latin typeface="Candara" panose="020E0502030303020204" pitchFamily="34" charset="0"/>
            </a:endParaRPr>
          </a:p>
          <a:p>
            <a:pPr marL="640080" marR="0" lvl="1" indent="-237744"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s-ES" sz="2400" b="0" i="1" u="none" strike="noStrike" kern="1200" cap="none" spc="0" normalizeH="0" baseline="0" noProof="0" dirty="0">
                <a:ln>
                  <a:noFill/>
                </a:ln>
                <a:solidFill>
                  <a:srgbClr val="0070C0"/>
                </a:solidFill>
                <a:effectLst/>
                <a:uLnTx/>
                <a:uFillTx/>
                <a:latin typeface="Candara" panose="020E0502030303020204" pitchFamily="34" charset="0"/>
              </a:rPr>
              <a:t>Sin dirección de cambio</a:t>
            </a:r>
          </a:p>
          <a:p>
            <a:pPr marL="640080" marR="0" lvl="1" indent="-237744"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s-ES" sz="2400" b="0" i="1" u="none" strike="noStrike" kern="1200" cap="none" spc="0" normalizeH="0" baseline="0" noProof="0" dirty="0">
                <a:ln>
                  <a:noFill/>
                </a:ln>
                <a:solidFill>
                  <a:srgbClr val="0070C0"/>
                </a:solidFill>
                <a:effectLst/>
                <a:uLnTx/>
                <a:uFillTx/>
                <a:latin typeface="Candara" panose="020E0502030303020204" pitchFamily="34" charset="0"/>
              </a:rPr>
              <a:t>Sin aumentos o disminuciones</a:t>
            </a:r>
          </a:p>
          <a:p>
            <a:pPr marL="640080" marR="0" lvl="1" indent="-237744" algn="l" defTabSz="914400" rtl="0" eaLnBrk="1" fontAlgn="auto" latinLnBrk="0" hangingPunct="1">
              <a:lnSpc>
                <a:spcPct val="100000"/>
              </a:lnSpc>
              <a:spcBef>
                <a:spcPts val="550"/>
              </a:spcBef>
              <a:spcAft>
                <a:spcPts val="0"/>
              </a:spcAft>
              <a:buClr>
                <a:schemeClr val="accent1"/>
              </a:buClr>
              <a:buSzTx/>
              <a:tabLst/>
              <a:defRPr/>
            </a:pPr>
            <a:r>
              <a:rPr kumimoji="0" lang="es-ES" sz="1900" b="0" i="1" u="none" strike="noStrike" kern="1200" cap="none" spc="0" normalizeH="0" baseline="0" noProof="0" dirty="0">
                <a:ln>
                  <a:noFill/>
                </a:ln>
                <a:solidFill>
                  <a:srgbClr val="0070C0"/>
                </a:solidFill>
                <a:effectLst/>
                <a:uLnTx/>
                <a:uFillTx/>
                <a:latin typeface="Candara" panose="020E0502030303020204" pitchFamily="34" charset="0"/>
              </a:rPr>
              <a:t>Es en la </a:t>
            </a:r>
            <a:r>
              <a:rPr kumimoji="0" lang="es-ES" sz="1900" b="1" i="1" u="none" strike="noStrike" kern="1200" cap="none" spc="0" normalizeH="0" baseline="0" noProof="0" dirty="0">
                <a:ln>
                  <a:noFill/>
                </a:ln>
                <a:solidFill>
                  <a:srgbClr val="0070C0"/>
                </a:solidFill>
                <a:effectLst/>
                <a:uLnTx/>
                <a:uFillTx/>
                <a:latin typeface="Candara" panose="020E0502030303020204" pitchFamily="34" charset="0"/>
              </a:rPr>
              <a:t>meta</a:t>
            </a:r>
            <a:r>
              <a:rPr kumimoji="0" lang="es-ES" sz="1900" b="0" i="1" u="none" strike="noStrike" kern="1200" cap="none" spc="0" normalizeH="0" baseline="0" noProof="0" dirty="0">
                <a:ln>
                  <a:noFill/>
                </a:ln>
                <a:solidFill>
                  <a:srgbClr val="0070C0"/>
                </a:solidFill>
                <a:effectLst/>
                <a:uLnTx/>
                <a:uFillTx/>
                <a:latin typeface="Candara" panose="020E0502030303020204" pitchFamily="34" charset="0"/>
              </a:rPr>
              <a:t> donde se señalan el cambio y la dirección</a:t>
            </a:r>
            <a:endParaRPr kumimoji="0" lang="es-ES" sz="1900" b="1" i="0" u="none" strike="noStrike" kern="1200" cap="none" spc="0" normalizeH="0" baseline="0" noProof="0" dirty="0">
              <a:ln>
                <a:noFill/>
              </a:ln>
              <a:solidFill>
                <a:srgbClr val="0070C0"/>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endParaRPr kumimoji="0" lang="en-US" sz="2400" b="1" i="0" u="none" strike="noStrike" kern="1200" cap="none" spc="0" normalizeH="0" baseline="0" noProof="0" dirty="0">
              <a:ln>
                <a:noFill/>
              </a:ln>
              <a:solidFill>
                <a:srgbClr val="0070C0"/>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kumimoji="0" lang="en-US" sz="2400" b="1" i="0" u="none" strike="noStrike" kern="1200" cap="none" spc="0" normalizeH="0" baseline="0" noProof="0" dirty="0">
                <a:ln>
                  <a:noFill/>
                </a:ln>
                <a:solidFill>
                  <a:srgbClr val="0070C0"/>
                </a:solidFill>
                <a:effectLst/>
                <a:uLnTx/>
                <a:uFillTx/>
                <a:latin typeface="Candara" panose="020E0502030303020204" pitchFamily="34" charset="0"/>
              </a:rPr>
              <a:t>“</a:t>
            </a:r>
            <a:r>
              <a:rPr kumimoji="0" lang="en-US" sz="2400" b="1" i="0" u="none" strike="noStrike" kern="1200" cap="none" spc="0" normalizeH="0" baseline="0" noProof="0" dirty="0" err="1">
                <a:ln>
                  <a:noFill/>
                </a:ln>
                <a:solidFill>
                  <a:srgbClr val="0070C0"/>
                </a:solidFill>
                <a:effectLst/>
                <a:uLnTx/>
                <a:uFillTx/>
                <a:latin typeface="Candara" panose="020E0502030303020204" pitchFamily="34" charset="0"/>
              </a:rPr>
              <a:t>Cuanto</a:t>
            </a:r>
            <a:r>
              <a:rPr kumimoji="0" lang="en-US" sz="2400" b="1" i="0" u="none" strike="noStrike" kern="1200" cap="none" spc="0" normalizeH="0" baseline="0" noProof="0" dirty="0">
                <a:ln>
                  <a:noFill/>
                </a:ln>
                <a:solidFill>
                  <a:srgbClr val="0070C0"/>
                </a:solidFill>
                <a:effectLst/>
                <a:uLnTx/>
                <a:uFillTx/>
                <a:latin typeface="Candara" panose="020E0502030303020204" pitchFamily="34" charset="0"/>
              </a:rPr>
              <a:t> </a:t>
            </a:r>
            <a:r>
              <a:rPr kumimoji="0" lang="en-US" sz="2400" b="1" i="0" u="none" strike="noStrike" kern="1200" cap="none" spc="0" normalizeH="0" baseline="0" noProof="0" dirty="0" err="1">
                <a:ln>
                  <a:noFill/>
                </a:ln>
                <a:solidFill>
                  <a:srgbClr val="0070C0"/>
                </a:solidFill>
                <a:effectLst/>
                <a:uLnTx/>
                <a:uFillTx/>
                <a:latin typeface="Candara" panose="020E0502030303020204" pitchFamily="34" charset="0"/>
              </a:rPr>
              <a:t>más</a:t>
            </a:r>
            <a:r>
              <a:rPr kumimoji="0" lang="en-US" sz="2400" b="1" i="0" u="none" strike="noStrike" kern="1200" cap="none" spc="0" normalizeH="0" baseline="0" noProof="0" dirty="0">
                <a:ln>
                  <a:noFill/>
                </a:ln>
                <a:solidFill>
                  <a:srgbClr val="0070C0"/>
                </a:solidFill>
                <a:effectLst/>
                <a:uLnTx/>
                <a:uFillTx/>
                <a:latin typeface="Candara" panose="020E0502030303020204" pitchFamily="34" charset="0"/>
              </a:rPr>
              <a:t> claro y simple, </a:t>
            </a:r>
            <a:r>
              <a:rPr kumimoji="0" lang="en-US" sz="2400" b="1" i="0" u="none" strike="noStrike" kern="1200" cap="none" spc="0" normalizeH="0" baseline="0" noProof="0" dirty="0" err="1">
                <a:ln>
                  <a:noFill/>
                </a:ln>
                <a:solidFill>
                  <a:srgbClr val="0070C0"/>
                </a:solidFill>
                <a:effectLst/>
                <a:uLnTx/>
                <a:uFillTx/>
                <a:latin typeface="Candara" panose="020E0502030303020204" pitchFamily="34" charset="0"/>
              </a:rPr>
              <a:t>mejor</a:t>
            </a:r>
            <a:r>
              <a:rPr kumimoji="0" lang="en-US" sz="2400" b="1" i="0" u="none" strike="noStrike" kern="1200" cap="none" spc="0" normalizeH="0" baseline="0" noProof="0" dirty="0">
                <a:ln>
                  <a:noFill/>
                </a:ln>
                <a:solidFill>
                  <a:srgbClr val="0070C0"/>
                </a:solidFill>
                <a:effectLst/>
                <a:uLnTx/>
                <a:uFillTx/>
                <a:latin typeface="Candara" panose="020E0502030303020204" pitchFamily="34" charset="0"/>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endParaRPr lang="en-US" sz="2400" b="1" dirty="0">
              <a:solidFill>
                <a:srgbClr val="FF0000"/>
              </a:solidFill>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lang="en-US" sz="2400" dirty="0" err="1">
                <a:solidFill>
                  <a:srgbClr val="0070C0"/>
                </a:solidFill>
                <a:latin typeface="Candara" panose="020E0502030303020204" pitchFamily="34" charset="0"/>
              </a:rPr>
              <a:t>Ejemplo</a:t>
            </a:r>
            <a:r>
              <a:rPr lang="en-US" sz="2400" dirty="0">
                <a:solidFill>
                  <a:srgbClr val="0070C0"/>
                </a:solidFill>
                <a:latin typeface="Candara" panose="020E0502030303020204" pitchFamily="34" charset="0"/>
              </a:rPr>
              <a:t>:</a:t>
            </a: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lang="en-US" sz="2400" dirty="0" err="1">
                <a:solidFill>
                  <a:srgbClr val="0070C0"/>
                </a:solidFill>
                <a:latin typeface="Candara" panose="020E0502030303020204" pitchFamily="34" charset="0"/>
              </a:rPr>
              <a:t>Porcentaje</a:t>
            </a:r>
            <a:r>
              <a:rPr lang="en-US" sz="2400" dirty="0">
                <a:solidFill>
                  <a:srgbClr val="0070C0"/>
                </a:solidFill>
                <a:latin typeface="Candara" panose="020E0502030303020204" pitchFamily="34" charset="0"/>
              </a:rPr>
              <a:t> de hombres y </a:t>
            </a:r>
            <a:r>
              <a:rPr lang="en-US" sz="2400" dirty="0" err="1">
                <a:solidFill>
                  <a:srgbClr val="0070C0"/>
                </a:solidFill>
                <a:latin typeface="Candara" panose="020E0502030303020204" pitchFamily="34" charset="0"/>
              </a:rPr>
              <a:t>mujeres</a:t>
            </a:r>
            <a:r>
              <a:rPr lang="en-US" sz="2400" dirty="0">
                <a:solidFill>
                  <a:srgbClr val="0070C0"/>
                </a:solidFill>
                <a:latin typeface="Candara" panose="020E0502030303020204" pitchFamily="34" charset="0"/>
              </a:rPr>
              <a:t> </a:t>
            </a:r>
            <a:r>
              <a:rPr kumimoji="0" lang="en-US" sz="2400" i="0" u="none" strike="noStrike" kern="1200" cap="none" spc="0" normalizeH="0" baseline="0" noProof="0" dirty="0">
                <a:ln>
                  <a:noFill/>
                </a:ln>
                <a:solidFill>
                  <a:srgbClr val="0070C0"/>
                </a:solidFill>
                <a:effectLst/>
                <a:uLnTx/>
                <a:uFillTx/>
                <a:latin typeface="Candara" panose="020E0502030303020204" pitchFamily="34" charset="0"/>
              </a:rPr>
              <a:t>en la Cámara de </a:t>
            </a:r>
            <a:r>
              <a:rPr kumimoji="0" lang="en-US" sz="2400" i="0" u="none" strike="noStrike" kern="1200" cap="none" spc="0" normalizeH="0" baseline="0" noProof="0" dirty="0" err="1">
                <a:ln>
                  <a:noFill/>
                </a:ln>
                <a:solidFill>
                  <a:srgbClr val="0070C0"/>
                </a:solidFill>
                <a:effectLst/>
                <a:uLnTx/>
                <a:uFillTx/>
                <a:latin typeface="Candara" panose="020E0502030303020204" pitchFamily="34" charset="0"/>
              </a:rPr>
              <a:t>Diputados</a:t>
            </a:r>
            <a:r>
              <a:rPr kumimoji="0" lang="en-US" sz="2400" i="0" u="none" strike="noStrike" kern="1200" cap="none" spc="0" normalizeH="0" baseline="0" noProof="0" dirty="0">
                <a:ln>
                  <a:noFill/>
                </a:ln>
                <a:solidFill>
                  <a:srgbClr val="0070C0"/>
                </a:solidFill>
                <a:effectLst/>
                <a:uLnTx/>
                <a:uFillTx/>
                <a:latin typeface="Candara" panose="020E0502030303020204" pitchFamily="34" charset="0"/>
              </a:rPr>
              <a:t> y </a:t>
            </a:r>
            <a:r>
              <a:rPr kumimoji="0" lang="en-US" sz="2400" i="0" u="none" strike="noStrike" kern="1200" cap="none" spc="0" normalizeH="0" baseline="0" noProof="0" dirty="0" err="1">
                <a:ln>
                  <a:noFill/>
                </a:ln>
                <a:solidFill>
                  <a:srgbClr val="0070C0"/>
                </a:solidFill>
                <a:effectLst/>
                <a:uLnTx/>
                <a:uFillTx/>
                <a:latin typeface="Candara" panose="020E0502030303020204" pitchFamily="34" charset="0"/>
              </a:rPr>
              <a:t>Diputadas</a:t>
            </a:r>
            <a:endParaRPr kumimoji="0" lang="es-ES" sz="2400" i="0" u="none" strike="noStrike" kern="1200" cap="none" spc="0" normalizeH="0" baseline="0" noProof="0" dirty="0">
              <a:ln>
                <a:noFill/>
              </a:ln>
              <a:solidFill>
                <a:srgbClr val="0070C0"/>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endParaRPr kumimoji="0" lang="es-ES" sz="3200" b="0" i="0" u="none" strike="noStrike" kern="1200" cap="none" spc="0" normalizeH="0" baseline="0" noProof="0" dirty="0">
              <a:ln>
                <a:noFill/>
              </a:ln>
              <a:solidFill>
                <a:schemeClr val="tx1"/>
              </a:solidFill>
              <a:effectLst/>
              <a:uLnTx/>
              <a:uFillTx/>
              <a:latin typeface="Candara" panose="020E0502030303020204" pitchFamily="34" charset="0"/>
            </a:endParaRPr>
          </a:p>
          <a:p>
            <a:pPr marL="640080" marR="0" lvl="1" indent="-237744" algn="l" defTabSz="914400" rtl="0" eaLnBrk="1" fontAlgn="auto" latinLnBrk="0" hangingPunct="1">
              <a:lnSpc>
                <a:spcPct val="100000"/>
              </a:lnSpc>
              <a:spcBef>
                <a:spcPts val="550"/>
              </a:spcBef>
              <a:spcAft>
                <a:spcPts val="0"/>
              </a:spcAft>
              <a:buClr>
                <a:schemeClr val="accent1"/>
              </a:buClr>
              <a:buSzTx/>
              <a:buFont typeface="Verdana"/>
              <a:buChar char="◦"/>
              <a:tabLst/>
              <a:defRPr/>
            </a:pPr>
            <a:endParaRPr kumimoji="0" lang="es-ES" sz="2400" b="0" i="0" u="none" strike="noStrike" kern="1200" cap="none" spc="0" normalizeH="0" baseline="0" noProof="0" dirty="0">
              <a:ln>
                <a:noFill/>
              </a:ln>
              <a:solidFill>
                <a:schemeClr val="tx1"/>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s-ES" sz="3200" b="0" i="0" u="none" strike="noStrike" kern="1200" cap="none" spc="0" normalizeH="0" baseline="0" noProof="0" dirty="0">
              <a:ln>
                <a:noFill/>
              </a:ln>
              <a:solidFill>
                <a:schemeClr val="tx1"/>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s-ES" sz="2800" b="0" i="0" u="none" strike="noStrike" kern="1200" cap="none" spc="0" normalizeH="0" baseline="0" noProof="0" dirty="0">
              <a:ln>
                <a:noFill/>
              </a:ln>
              <a:solidFill>
                <a:schemeClr val="tx1"/>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s-ES" sz="3200" b="0" i="0" u="none" strike="noStrike" kern="1200" cap="none" spc="0" normalizeH="0" baseline="0" noProof="0" dirty="0">
              <a:ln>
                <a:noFill/>
              </a:ln>
              <a:solidFill>
                <a:schemeClr val="tx1"/>
              </a:solidFill>
              <a:effectLst/>
              <a:uLnTx/>
              <a:uFillTx/>
              <a:latin typeface="Candara" panose="020E0502030303020204"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s-ES" sz="3200" b="0" i="0" u="none" strike="noStrike" kern="1200" cap="none" spc="0" normalizeH="0" baseline="0" noProof="0" dirty="0">
              <a:ln>
                <a:noFill/>
              </a:ln>
              <a:solidFill>
                <a:schemeClr val="tx1"/>
              </a:solidFill>
              <a:effectLst/>
              <a:uLnTx/>
              <a:uFillTx/>
              <a:latin typeface="Candara" panose="020E0502030303020204" pitchFamily="34" charset="0"/>
            </a:endParaRPr>
          </a:p>
        </p:txBody>
      </p:sp>
      <p:sp>
        <p:nvSpPr>
          <p:cNvPr id="3" name="CuadroTexto 2">
            <a:extLst>
              <a:ext uri="{FF2B5EF4-FFF2-40B4-BE49-F238E27FC236}">
                <a16:creationId xmlns:a16="http://schemas.microsoft.com/office/drawing/2014/main" id="{164A7E04-1E86-53B6-E4BC-9EAA02D568A3}"/>
              </a:ext>
            </a:extLst>
          </p:cNvPr>
          <p:cNvSpPr txBox="1"/>
          <p:nvPr/>
        </p:nvSpPr>
        <p:spPr>
          <a:xfrm>
            <a:off x="7186684" y="1821976"/>
            <a:ext cx="4864290" cy="3970318"/>
          </a:xfrm>
          <a:prstGeom prst="rect">
            <a:avLst/>
          </a:prstGeom>
          <a:noFill/>
        </p:spPr>
        <p:txBody>
          <a:bodyPr wrap="square">
            <a:spAutoFit/>
          </a:bodyPr>
          <a:lstStyle/>
          <a:p>
            <a:r>
              <a:rPr lang="en-US" sz="1800" b="1" dirty="0">
                <a:solidFill>
                  <a:srgbClr val="F14E36"/>
                </a:solidFill>
                <a:latin typeface="Candara" panose="020E0502030303020204" pitchFamily="34" charset="0"/>
              </a:rPr>
              <a:t>VÁLIDO: </a:t>
            </a:r>
            <a:r>
              <a:rPr lang="en-US" sz="1800" dirty="0" err="1">
                <a:solidFill>
                  <a:srgbClr val="F14E36"/>
                </a:solidFill>
                <a:latin typeface="Candara" panose="020E0502030303020204" pitchFamily="34" charset="0"/>
              </a:rPr>
              <a:t>medida</a:t>
            </a:r>
            <a:r>
              <a:rPr lang="en-US" sz="1800" dirty="0">
                <a:solidFill>
                  <a:srgbClr val="F14E36"/>
                </a:solidFill>
                <a:latin typeface="Candara" panose="020E0502030303020204" pitchFamily="34" charset="0"/>
              </a:rPr>
              <a:t> </a:t>
            </a:r>
            <a:r>
              <a:rPr lang="en-US" sz="1800" dirty="0" err="1">
                <a:solidFill>
                  <a:srgbClr val="F14E36"/>
                </a:solidFill>
                <a:latin typeface="Candara" panose="020E0502030303020204" pitchFamily="34" charset="0"/>
              </a:rPr>
              <a:t>precisa</a:t>
            </a:r>
            <a:r>
              <a:rPr lang="en-US" sz="1800" dirty="0">
                <a:solidFill>
                  <a:srgbClr val="F14E36"/>
                </a:solidFill>
                <a:latin typeface="Candara" panose="020E0502030303020204" pitchFamily="34" charset="0"/>
              </a:rPr>
              <a:t> del </a:t>
            </a:r>
            <a:r>
              <a:rPr lang="en-US" sz="1800" dirty="0" err="1">
                <a:solidFill>
                  <a:srgbClr val="F14E36"/>
                </a:solidFill>
                <a:latin typeface="Candara" panose="020E0502030303020204" pitchFamily="34" charset="0"/>
              </a:rPr>
              <a:t>resultado</a:t>
            </a:r>
            <a:r>
              <a:rPr lang="en-US" sz="1800" dirty="0">
                <a:solidFill>
                  <a:srgbClr val="F14E36"/>
                </a:solidFill>
                <a:latin typeface="Candara" panose="020E0502030303020204" pitchFamily="34" charset="0"/>
              </a:rPr>
              <a:t> y </a:t>
            </a:r>
            <a:r>
              <a:rPr lang="en-US" sz="1800" dirty="0" err="1">
                <a:solidFill>
                  <a:srgbClr val="F14E36"/>
                </a:solidFill>
                <a:latin typeface="Candara" panose="020E0502030303020204" pitchFamily="34" charset="0"/>
              </a:rPr>
              <a:t>el</a:t>
            </a:r>
            <a:r>
              <a:rPr lang="en-US" sz="1800" dirty="0">
                <a:solidFill>
                  <a:srgbClr val="F14E36"/>
                </a:solidFill>
                <a:latin typeface="Candara" panose="020E0502030303020204" pitchFamily="34" charset="0"/>
              </a:rPr>
              <a:t> </a:t>
            </a:r>
            <a:r>
              <a:rPr lang="en-US" sz="1800" dirty="0" err="1">
                <a:solidFill>
                  <a:srgbClr val="F14E36"/>
                </a:solidFill>
                <a:latin typeface="Candara" panose="020E0502030303020204" pitchFamily="34" charset="0"/>
              </a:rPr>
              <a:t>objetivo</a:t>
            </a:r>
            <a:r>
              <a:rPr lang="en-US" sz="1800" dirty="0">
                <a:solidFill>
                  <a:srgbClr val="F14E36"/>
                </a:solidFill>
                <a:latin typeface="Candara" panose="020E0502030303020204" pitchFamily="34" charset="0"/>
              </a:rPr>
              <a:t> </a:t>
            </a:r>
            <a:r>
              <a:rPr lang="en-US" sz="1800" dirty="0" err="1">
                <a:solidFill>
                  <a:srgbClr val="F14E36"/>
                </a:solidFill>
                <a:latin typeface="Candara" panose="020E0502030303020204" pitchFamily="34" charset="0"/>
              </a:rPr>
              <a:t>buscado</a:t>
            </a:r>
            <a:endParaRPr lang="en-US" sz="1800" dirty="0">
              <a:solidFill>
                <a:srgbClr val="F14E36"/>
              </a:solidFill>
              <a:latin typeface="Candara" panose="020E0502030303020204" pitchFamily="34" charset="0"/>
            </a:endParaRPr>
          </a:p>
          <a:p>
            <a:r>
              <a:rPr lang="en-US" sz="1800" b="1" dirty="0">
                <a:solidFill>
                  <a:srgbClr val="F14E36"/>
                </a:solidFill>
                <a:latin typeface="Candara" panose="020E0502030303020204" pitchFamily="34" charset="0"/>
              </a:rPr>
              <a:t>CONFIABLE: </a:t>
            </a:r>
            <a:r>
              <a:rPr lang="en-US" sz="1800" dirty="0">
                <a:solidFill>
                  <a:srgbClr val="F14E36"/>
                </a:solidFill>
                <a:latin typeface="Candara" panose="020E0502030303020204" pitchFamily="34" charset="0"/>
              </a:rPr>
              <a:t>genera </a:t>
            </a:r>
            <a:r>
              <a:rPr lang="en-US" sz="1800" dirty="0" err="1">
                <a:solidFill>
                  <a:srgbClr val="F14E36"/>
                </a:solidFill>
                <a:latin typeface="Candara" panose="020E0502030303020204" pitchFamily="34" charset="0"/>
              </a:rPr>
              <a:t>informaci</a:t>
            </a:r>
            <a:r>
              <a:rPr lang="es-ES" sz="1800" dirty="0" err="1">
                <a:solidFill>
                  <a:srgbClr val="F14E36"/>
                </a:solidFill>
                <a:latin typeface="Candara" panose="020E0502030303020204" pitchFamily="34" charset="0"/>
              </a:rPr>
              <a:t>ón</a:t>
            </a:r>
            <a:r>
              <a:rPr lang="es-ES" sz="1800" dirty="0">
                <a:solidFill>
                  <a:srgbClr val="F14E36"/>
                </a:solidFill>
                <a:latin typeface="Candara" panose="020E0502030303020204" pitchFamily="34" charset="0"/>
              </a:rPr>
              <a:t> objetiva independientemente de quién está midiendo </a:t>
            </a:r>
            <a:endParaRPr lang="en-US" sz="1800" dirty="0">
              <a:solidFill>
                <a:srgbClr val="F14E36"/>
              </a:solidFill>
              <a:latin typeface="Candara" panose="020E0502030303020204" pitchFamily="34" charset="0"/>
            </a:endParaRPr>
          </a:p>
          <a:p>
            <a:r>
              <a:rPr lang="es-ES" sz="1800" b="1" dirty="0">
                <a:solidFill>
                  <a:srgbClr val="F14E36"/>
                </a:solidFill>
                <a:latin typeface="Candara" panose="020E0502030303020204" pitchFamily="34" charset="0"/>
              </a:rPr>
              <a:t>PRECISO:</a:t>
            </a:r>
            <a:r>
              <a:rPr lang="es-ES" sz="1800" dirty="0">
                <a:solidFill>
                  <a:srgbClr val="F14E36"/>
                </a:solidFill>
                <a:latin typeface="Candara" panose="020E0502030303020204" pitchFamily="34" charset="0"/>
              </a:rPr>
              <a:t> claro, definiciones específicas que no faciliten la subjetividad</a:t>
            </a:r>
          </a:p>
          <a:p>
            <a:r>
              <a:rPr lang="es-ES" sz="1800" b="1" dirty="0">
                <a:solidFill>
                  <a:srgbClr val="F14E36"/>
                </a:solidFill>
                <a:latin typeface="Candara" panose="020E0502030303020204" pitchFamily="34" charset="0"/>
              </a:rPr>
              <a:t>MEDIBLE</a:t>
            </a:r>
            <a:r>
              <a:rPr lang="es-ES" sz="1800" dirty="0">
                <a:solidFill>
                  <a:srgbClr val="F14E36"/>
                </a:solidFill>
                <a:latin typeface="Candara" panose="020E0502030303020204" pitchFamily="34" charset="0"/>
              </a:rPr>
              <a:t>: posibilidad de recoger el dato de manera directa</a:t>
            </a:r>
          </a:p>
          <a:p>
            <a:r>
              <a:rPr lang="es-ES" sz="1800" b="1" dirty="0">
                <a:solidFill>
                  <a:srgbClr val="F14E36"/>
                </a:solidFill>
                <a:latin typeface="Candara" panose="020E0502030303020204" pitchFamily="34" charset="0"/>
              </a:rPr>
              <a:t>DISPONIBLE </a:t>
            </a:r>
            <a:r>
              <a:rPr lang="es-ES" sz="1800" dirty="0">
                <a:solidFill>
                  <a:srgbClr val="F14E36"/>
                </a:solidFill>
                <a:latin typeface="Candara" panose="020E0502030303020204" pitchFamily="34" charset="0"/>
              </a:rPr>
              <a:t>con periodicidad adecuada: recogida periódica</a:t>
            </a:r>
          </a:p>
          <a:p>
            <a:r>
              <a:rPr lang="es-ES" b="1" dirty="0">
                <a:solidFill>
                  <a:srgbClr val="F14E36"/>
                </a:solidFill>
                <a:latin typeface="Candara" panose="020E0502030303020204" pitchFamily="34" charset="0"/>
              </a:rPr>
              <a:t>ALCANZABLE</a:t>
            </a:r>
            <a:r>
              <a:rPr lang="es-ES" dirty="0">
                <a:solidFill>
                  <a:srgbClr val="F14E36"/>
                </a:solidFill>
                <a:latin typeface="Candara" panose="020E0502030303020204" pitchFamily="34" charset="0"/>
              </a:rPr>
              <a:t>: ambicioso pero factible según tiempo y recursos disponibles</a:t>
            </a:r>
          </a:p>
          <a:p>
            <a:r>
              <a:rPr lang="es-ES" sz="1800" dirty="0">
                <a:solidFill>
                  <a:srgbClr val="F14E36"/>
                </a:solidFill>
                <a:latin typeface="Candara" panose="020E0502030303020204" pitchFamily="34" charset="0"/>
              </a:rPr>
              <a:t>TIME</a:t>
            </a:r>
            <a:r>
              <a:rPr lang="es-ES" dirty="0">
                <a:solidFill>
                  <a:srgbClr val="F14E36"/>
                </a:solidFill>
                <a:latin typeface="Candara" panose="020E0502030303020204" pitchFamily="34" charset="0"/>
              </a:rPr>
              <a:t>-BOUND:</a:t>
            </a:r>
          </a:p>
          <a:p>
            <a:r>
              <a:rPr lang="es-ES" sz="1800" dirty="0">
                <a:solidFill>
                  <a:srgbClr val="F14E36"/>
                </a:solidFill>
                <a:latin typeface="Candara" panose="020E0502030303020204" pitchFamily="34" charset="0"/>
              </a:rPr>
              <a:t>RELEVANTE:</a:t>
            </a:r>
            <a:endParaRPr lang="en-US" sz="1800" dirty="0">
              <a:latin typeface="Candara" panose="020E0502030303020204" pitchFamily="34" charset="0"/>
            </a:endParaRPr>
          </a:p>
        </p:txBody>
      </p:sp>
    </p:spTree>
    <p:extLst>
      <p:ext uri="{BB962C8B-B14F-4D97-AF65-F5344CB8AC3E}">
        <p14:creationId xmlns:p14="http://schemas.microsoft.com/office/powerpoint/2010/main" val="2279414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132764" y="137755"/>
            <a:ext cx="9850957" cy="5324535"/>
          </a:xfrm>
          <a:prstGeom prst="rect">
            <a:avLst/>
          </a:prstGeom>
        </p:spPr>
        <p:txBody>
          <a:bodyPr wrap="square">
            <a:spAutoFit/>
          </a:bodyPr>
          <a:lstStyle/>
          <a:p>
            <a:r>
              <a:rPr lang="es-CL" altLang="en-US" sz="2000" b="1" dirty="0">
                <a:solidFill>
                  <a:srgbClr val="184BB2"/>
                </a:solidFill>
                <a:latin typeface="Candara" panose="020E0502030303020204" pitchFamily="34" charset="0"/>
              </a:rPr>
              <a:t>TIPOS DE INDICADORES CUANTITATIVOS</a:t>
            </a:r>
          </a:p>
          <a:p>
            <a:endParaRPr lang="es-CL" altLang="en-US" sz="2000" b="1" dirty="0">
              <a:solidFill>
                <a:srgbClr val="184BB2"/>
              </a:solidFill>
              <a:latin typeface="Candara" panose="020E0502030303020204" pitchFamily="34" charset="0"/>
            </a:endParaRPr>
          </a:p>
          <a:p>
            <a:r>
              <a:rPr lang="es-CL" altLang="en-US" sz="2000" b="1" dirty="0">
                <a:solidFill>
                  <a:srgbClr val="184BB2"/>
                </a:solidFill>
                <a:latin typeface="Candara" panose="020E0502030303020204" pitchFamily="34" charset="0"/>
              </a:rPr>
              <a:t>Número: </a:t>
            </a:r>
            <a:r>
              <a:rPr lang="es-CL" altLang="en-US" sz="2000" dirty="0">
                <a:solidFill>
                  <a:srgbClr val="184BB2"/>
                </a:solidFill>
                <a:latin typeface="Candara" panose="020E0502030303020204" pitchFamily="34" charset="0"/>
              </a:rPr>
              <a:t>Número de funcionarios capacitados sobre los mecanismos de entrega de información de acuerdo a la Ley de Transparencia desagregado </a:t>
            </a:r>
            <a:r>
              <a:rPr lang="es-CL" altLang="en-US" sz="2000" dirty="0">
                <a:solidFill>
                  <a:srgbClr val="FF0000"/>
                </a:solidFill>
                <a:latin typeface="Candara" panose="020E0502030303020204" pitchFamily="34" charset="0"/>
              </a:rPr>
              <a:t>por sexo</a:t>
            </a:r>
            <a:endParaRPr lang="es-CL" altLang="en-US" sz="2000" dirty="0">
              <a:solidFill>
                <a:srgbClr val="184BB2"/>
              </a:solidFill>
              <a:latin typeface="Candara" panose="020E0502030303020204" pitchFamily="34" charset="0"/>
            </a:endParaRPr>
          </a:p>
          <a:p>
            <a:endParaRPr lang="es-CL" altLang="en-US" sz="2000" b="1" dirty="0">
              <a:solidFill>
                <a:srgbClr val="184BB2"/>
              </a:solidFill>
              <a:latin typeface="Candara" panose="020E0502030303020204" pitchFamily="34" charset="0"/>
            </a:endParaRPr>
          </a:p>
          <a:p>
            <a:r>
              <a:rPr lang="es-CL" altLang="en-US" sz="2000" b="1" dirty="0">
                <a:solidFill>
                  <a:srgbClr val="184BB2"/>
                </a:solidFill>
                <a:latin typeface="Candara" panose="020E0502030303020204" pitchFamily="34" charset="0"/>
              </a:rPr>
              <a:t>Porcentaje: </a:t>
            </a:r>
            <a:r>
              <a:rPr lang="es-CL" altLang="en-US" sz="2000" dirty="0">
                <a:solidFill>
                  <a:srgbClr val="184BB2"/>
                </a:solidFill>
                <a:latin typeface="Candara" panose="020E0502030303020204" pitchFamily="34" charset="0"/>
              </a:rPr>
              <a:t>Proporción mujeres que votaron las últimas elecciones sobre el total de la población electoral femenina </a:t>
            </a:r>
          </a:p>
          <a:p>
            <a:endParaRPr lang="es-CL" altLang="en-US" sz="2000" dirty="0">
              <a:solidFill>
                <a:srgbClr val="184BB2"/>
              </a:solidFill>
              <a:latin typeface="Candara" panose="020E0502030303020204" pitchFamily="34" charset="0"/>
            </a:endParaRPr>
          </a:p>
          <a:p>
            <a:r>
              <a:rPr lang="es-CL" altLang="en-US" sz="2000" b="1" dirty="0">
                <a:solidFill>
                  <a:srgbClr val="184BB2"/>
                </a:solidFill>
                <a:latin typeface="Candara" panose="020E0502030303020204" pitchFamily="34" charset="0"/>
              </a:rPr>
              <a:t>Promedio</a:t>
            </a:r>
            <a:r>
              <a:rPr lang="es-CL" altLang="en-US" sz="2000" dirty="0">
                <a:solidFill>
                  <a:srgbClr val="184BB2"/>
                </a:solidFill>
                <a:latin typeface="Candara" panose="020E0502030303020204" pitchFamily="34" charset="0"/>
              </a:rPr>
              <a:t>: Promedio de hombres y promedio de mujeres que ocupan cargos electos en la región </a:t>
            </a:r>
          </a:p>
          <a:p>
            <a:endParaRPr lang="es-CL" altLang="en-US" sz="2000" b="1" dirty="0">
              <a:solidFill>
                <a:srgbClr val="184BB2"/>
              </a:solidFill>
              <a:latin typeface="Candara" panose="020E0502030303020204" pitchFamily="34" charset="0"/>
            </a:endParaRPr>
          </a:p>
          <a:p>
            <a:r>
              <a:rPr lang="es-CL" altLang="en-US" sz="2000" b="1" dirty="0">
                <a:solidFill>
                  <a:srgbClr val="184BB2"/>
                </a:solidFill>
                <a:latin typeface="Candara" panose="020E0502030303020204" pitchFamily="34" charset="0"/>
              </a:rPr>
              <a:t>Tasa</a:t>
            </a:r>
            <a:r>
              <a:rPr lang="es-CL" altLang="en-US" sz="2000" dirty="0">
                <a:solidFill>
                  <a:srgbClr val="184BB2"/>
                </a:solidFill>
                <a:latin typeface="Candara" panose="020E0502030303020204" pitchFamily="34" charset="0"/>
              </a:rPr>
              <a:t>: Tasa de violencia intrafamiliar </a:t>
            </a:r>
          </a:p>
          <a:p>
            <a:endParaRPr lang="es-CL" altLang="en-US" sz="2000" dirty="0">
              <a:solidFill>
                <a:srgbClr val="184BB2"/>
              </a:solidFill>
              <a:latin typeface="Candara" panose="020E0502030303020204" pitchFamily="34" charset="0"/>
            </a:endParaRPr>
          </a:p>
          <a:p>
            <a:r>
              <a:rPr lang="es-CL" altLang="en-US" sz="2000" b="1" dirty="0">
                <a:solidFill>
                  <a:srgbClr val="184BB2"/>
                </a:solidFill>
                <a:latin typeface="Candara" panose="020E0502030303020204" pitchFamily="34" charset="0"/>
              </a:rPr>
              <a:t>Relación o Razón (ratio)</a:t>
            </a:r>
            <a:r>
              <a:rPr lang="es-CL" altLang="en-US" sz="2000" dirty="0">
                <a:solidFill>
                  <a:srgbClr val="184BB2"/>
                </a:solidFill>
                <a:latin typeface="Candara" panose="020E0502030303020204" pitchFamily="34" charset="0"/>
              </a:rPr>
              <a:t>: Relación hombres / mujeres en el Senado </a:t>
            </a:r>
          </a:p>
          <a:p>
            <a:endParaRPr lang="es-CL" altLang="en-US" sz="2000" dirty="0">
              <a:solidFill>
                <a:srgbClr val="184BB2"/>
              </a:solidFill>
              <a:latin typeface="Candara" panose="020E0502030303020204" pitchFamily="34" charset="0"/>
            </a:endParaRPr>
          </a:p>
          <a:p>
            <a:r>
              <a:rPr lang="es-CL" altLang="en-US" sz="2000" b="1" dirty="0">
                <a:solidFill>
                  <a:srgbClr val="184BB2"/>
                </a:solidFill>
                <a:latin typeface="Candara" panose="020E0502030303020204" pitchFamily="34" charset="0"/>
              </a:rPr>
              <a:t>Expresión de una meta o logro</a:t>
            </a:r>
            <a:r>
              <a:rPr lang="es-CL" altLang="en-US" sz="2000" dirty="0">
                <a:solidFill>
                  <a:srgbClr val="184BB2"/>
                </a:solidFill>
                <a:latin typeface="Candara" panose="020E0502030303020204" pitchFamily="34" charset="0"/>
              </a:rPr>
              <a:t>: Ratificada / No ratificada (respecto de las Convenciones de la OIT por ejemplo) </a:t>
            </a:r>
          </a:p>
        </p:txBody>
      </p:sp>
    </p:spTree>
    <p:extLst>
      <p:ext uri="{BB962C8B-B14F-4D97-AF65-F5344CB8AC3E}">
        <p14:creationId xmlns:p14="http://schemas.microsoft.com/office/powerpoint/2010/main" val="3528716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054600" y="135101"/>
            <a:ext cx="7383439" cy="707886"/>
          </a:xfrm>
          <a:prstGeom prst="rect">
            <a:avLst/>
          </a:prstGeom>
        </p:spPr>
        <p:txBody>
          <a:bodyPr wrap="square">
            <a:spAutoFit/>
          </a:bodyPr>
          <a:lstStyle/>
          <a:p>
            <a:r>
              <a:rPr lang="es-CL" altLang="en-US" sz="2000" b="1" dirty="0">
                <a:solidFill>
                  <a:srgbClr val="184BB2"/>
                </a:solidFill>
                <a:latin typeface="Candara" panose="020E0502030303020204" pitchFamily="34" charset="0"/>
              </a:rPr>
              <a:t>TIPOS</a:t>
            </a:r>
            <a:r>
              <a:rPr lang="es-CL" altLang="en-US" sz="2000" b="1" dirty="0">
                <a:solidFill>
                  <a:srgbClr val="184BB2"/>
                </a:solidFill>
                <a:latin typeface="+mn-lt"/>
                <a:cs typeface="+mn-cs"/>
              </a:rPr>
              <a:t> DE INDICADORES CUALITATIVOS </a:t>
            </a:r>
            <a:r>
              <a:rPr lang="es-CL" altLang="en-US" sz="2000" b="1" dirty="0">
                <a:solidFill>
                  <a:srgbClr val="FF0000"/>
                </a:solidFill>
                <a:latin typeface="+mn-lt"/>
                <a:cs typeface="+mn-cs"/>
              </a:rPr>
              <a:t>(medida cuantitativa)</a:t>
            </a:r>
            <a:endParaRPr lang="es-CL" altLang="en-US" sz="2000" b="1" dirty="0">
              <a:solidFill>
                <a:srgbClr val="184BB2"/>
              </a:solidFill>
              <a:latin typeface="+mn-lt"/>
              <a:cs typeface="+mn-cs"/>
            </a:endParaRPr>
          </a:p>
          <a:p>
            <a:endParaRPr lang="es-CL" altLang="en-US" sz="2000" b="1" dirty="0">
              <a:solidFill>
                <a:srgbClr val="184BB2"/>
              </a:solidFill>
            </a:endParaRPr>
          </a:p>
        </p:txBody>
      </p:sp>
      <p:sp>
        <p:nvSpPr>
          <p:cNvPr id="5" name="5 Rectángulo"/>
          <p:cNvSpPr/>
          <p:nvPr/>
        </p:nvSpPr>
        <p:spPr>
          <a:xfrm>
            <a:off x="1167995" y="842987"/>
            <a:ext cx="9969405" cy="5016758"/>
          </a:xfrm>
          <a:prstGeom prst="rect">
            <a:avLst/>
          </a:prstGeom>
        </p:spPr>
        <p:txBody>
          <a:bodyPr wrap="square">
            <a:spAutoFit/>
          </a:bodyPr>
          <a:lstStyle/>
          <a:p>
            <a:r>
              <a:rPr lang="es-CL" altLang="en-US" sz="2000" dirty="0">
                <a:solidFill>
                  <a:srgbClr val="184BB2"/>
                </a:solidFill>
                <a:latin typeface="Candara" panose="020E0502030303020204" pitchFamily="34" charset="0"/>
              </a:rPr>
              <a:t>Son juicios o percepciones sobre un tema, opiniones, nivel de satisfacción </a:t>
            </a:r>
          </a:p>
          <a:p>
            <a:endParaRPr lang="es-CL" altLang="en-US" sz="2000" dirty="0">
              <a:solidFill>
                <a:srgbClr val="184BB2"/>
              </a:solidFill>
              <a:latin typeface="Candara" panose="020E0502030303020204" pitchFamily="34" charset="0"/>
            </a:endParaRPr>
          </a:p>
          <a:p>
            <a:r>
              <a:rPr lang="es-CL" altLang="en-US" sz="2000" dirty="0">
                <a:solidFill>
                  <a:srgbClr val="184BB2"/>
                </a:solidFill>
                <a:latin typeface="Candara" panose="020E0502030303020204" pitchFamily="34" charset="0"/>
              </a:rPr>
              <a:t>Incluyen cambios en la sensibilidad, satisfacción, influencia, sensibilización, comprensión, actitudes, percepción, calidad de vida</a:t>
            </a:r>
          </a:p>
          <a:p>
            <a:endParaRPr lang="es-CL" altLang="en-US" sz="2000" dirty="0">
              <a:solidFill>
                <a:srgbClr val="184BB2"/>
              </a:solidFill>
              <a:latin typeface="Candara" panose="020E0502030303020204" pitchFamily="34" charset="0"/>
            </a:endParaRPr>
          </a:p>
          <a:p>
            <a:r>
              <a:rPr lang="es-CL" altLang="en-US" sz="2000" dirty="0">
                <a:solidFill>
                  <a:srgbClr val="184BB2"/>
                </a:solidFill>
                <a:latin typeface="Candara" panose="020E0502030303020204" pitchFamily="34" charset="0"/>
              </a:rPr>
              <a:t>Se formulan en términos de:</a:t>
            </a:r>
          </a:p>
          <a:p>
            <a:r>
              <a:rPr lang="es-CL" altLang="en-US" sz="2000" dirty="0">
                <a:solidFill>
                  <a:srgbClr val="184BB2"/>
                </a:solidFill>
                <a:latin typeface="Candara" panose="020E0502030303020204" pitchFamily="34" charset="0"/>
              </a:rPr>
              <a:t>	- </a:t>
            </a:r>
            <a:r>
              <a:rPr lang="es-CL" altLang="en-US" sz="2000" b="1" dirty="0">
                <a:solidFill>
                  <a:srgbClr val="184BB2"/>
                </a:solidFill>
                <a:latin typeface="Candara" panose="020E0502030303020204" pitchFamily="34" charset="0"/>
              </a:rPr>
              <a:t>Nivel de cumplimiento con la normativa de aguas</a:t>
            </a:r>
          </a:p>
          <a:p>
            <a:r>
              <a:rPr lang="es-CL" altLang="en-US" sz="2000" b="1" dirty="0">
                <a:solidFill>
                  <a:srgbClr val="184BB2"/>
                </a:solidFill>
                <a:latin typeface="Candara" panose="020E0502030303020204" pitchFamily="34" charset="0"/>
              </a:rPr>
              <a:t>	- Satisfacción con la calidad de la atención los servicios de salud</a:t>
            </a:r>
          </a:p>
          <a:p>
            <a:r>
              <a:rPr lang="es-CL" altLang="en-US" sz="2000" b="1" dirty="0">
                <a:solidFill>
                  <a:srgbClr val="184BB2"/>
                </a:solidFill>
                <a:latin typeface="Candara" panose="020E0502030303020204" pitchFamily="34" charset="0"/>
              </a:rPr>
              <a:t>	- Accesibilidad a un servicio público</a:t>
            </a:r>
          </a:p>
          <a:p>
            <a:r>
              <a:rPr lang="es-CL" altLang="en-US" sz="2000" b="1" dirty="0">
                <a:solidFill>
                  <a:srgbClr val="184BB2"/>
                </a:solidFill>
                <a:latin typeface="Candara" panose="020E0502030303020204" pitchFamily="34" charset="0"/>
              </a:rPr>
              <a:t>	- Percepción de desigualdad en la población</a:t>
            </a:r>
          </a:p>
          <a:p>
            <a:endParaRPr lang="es-CL" altLang="en-US" sz="2000" dirty="0">
              <a:solidFill>
                <a:srgbClr val="184BB2"/>
              </a:solidFill>
              <a:latin typeface="Candara" panose="020E0502030303020204" pitchFamily="34" charset="0"/>
            </a:endParaRPr>
          </a:p>
          <a:p>
            <a:r>
              <a:rPr lang="es-CL" altLang="en-US" sz="2000" dirty="0">
                <a:solidFill>
                  <a:srgbClr val="184BB2"/>
                </a:solidFill>
                <a:latin typeface="Candara" panose="020E0502030303020204" pitchFamily="34" charset="0"/>
              </a:rPr>
              <a:t>Deben atender las percepciones de los beneficiarios del proyecto</a:t>
            </a:r>
          </a:p>
          <a:p>
            <a:endParaRPr lang="es-CL" altLang="en-US" sz="2000" dirty="0">
              <a:solidFill>
                <a:srgbClr val="184BB2"/>
              </a:solidFill>
              <a:latin typeface="Candara" panose="020E0502030303020204" pitchFamily="34" charset="0"/>
            </a:endParaRPr>
          </a:p>
          <a:p>
            <a:r>
              <a:rPr lang="es-CL" altLang="en-US" sz="2000" dirty="0">
                <a:solidFill>
                  <a:srgbClr val="184BB2"/>
                </a:solidFill>
                <a:latin typeface="Candara" panose="020E0502030303020204" pitchFamily="34" charset="0"/>
              </a:rPr>
              <a:t>Pueden requerir el establecimiento de una gradación de los niveles (valoración subjetiva a partir de estudios, diagnósticos, encuestas)</a:t>
            </a:r>
          </a:p>
          <a:p>
            <a:r>
              <a:rPr lang="es-CL" altLang="en-US" sz="2000" dirty="0">
                <a:solidFill>
                  <a:srgbClr val="184BB2"/>
                </a:solidFill>
                <a:latin typeface="Candara" panose="020E0502030303020204" pitchFamily="34" charset="0"/>
              </a:rPr>
              <a:t>	</a:t>
            </a:r>
          </a:p>
        </p:txBody>
      </p:sp>
    </p:spTree>
    <p:extLst>
      <p:ext uri="{BB962C8B-B14F-4D97-AF65-F5344CB8AC3E}">
        <p14:creationId xmlns:p14="http://schemas.microsoft.com/office/powerpoint/2010/main" val="680679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282891" y="117204"/>
            <a:ext cx="9797814" cy="2246769"/>
          </a:xfrm>
          <a:prstGeom prst="rect">
            <a:avLst/>
          </a:prstGeom>
        </p:spPr>
        <p:txBody>
          <a:bodyPr wrap="square">
            <a:spAutoFit/>
          </a:bodyPr>
          <a:lstStyle/>
          <a:p>
            <a:r>
              <a:rPr lang="es-CL" altLang="en-US" sz="2000" b="1" dirty="0">
                <a:solidFill>
                  <a:srgbClr val="184BB2"/>
                </a:solidFill>
                <a:latin typeface="Candara" panose="020E0502030303020204" pitchFamily="34" charset="0"/>
              </a:rPr>
              <a:t>INDICADORES PROXY</a:t>
            </a:r>
          </a:p>
          <a:p>
            <a:endParaRPr lang="es-CL" altLang="en-US" sz="2000" b="1" dirty="0">
              <a:solidFill>
                <a:srgbClr val="184BB2"/>
              </a:solidFill>
              <a:latin typeface="Candara" panose="020E0502030303020204" pitchFamily="34" charset="0"/>
            </a:endParaRPr>
          </a:p>
          <a:p>
            <a:pPr marL="342900" indent="-342900">
              <a:buFontTx/>
              <a:buChar char="-"/>
            </a:pPr>
            <a:r>
              <a:rPr lang="es-CL" altLang="en-US" sz="2000" b="1" dirty="0">
                <a:solidFill>
                  <a:srgbClr val="184BB2"/>
                </a:solidFill>
                <a:latin typeface="Candara" panose="020E0502030303020204" pitchFamily="34" charset="0"/>
              </a:rPr>
              <a:t>Cuando no hay datos</a:t>
            </a:r>
          </a:p>
          <a:p>
            <a:pPr marL="342900" indent="-342900">
              <a:buFontTx/>
              <a:buChar char="-"/>
            </a:pPr>
            <a:r>
              <a:rPr lang="es-CL" altLang="en-US" sz="2000" b="1" dirty="0">
                <a:solidFill>
                  <a:srgbClr val="184BB2"/>
                </a:solidFill>
                <a:latin typeface="Candara" panose="020E0502030303020204" pitchFamily="34" charset="0"/>
              </a:rPr>
              <a:t>Es dif</a:t>
            </a:r>
            <a:r>
              <a:rPr lang="es-ES" altLang="en-US" sz="2000" b="1" dirty="0" err="1">
                <a:solidFill>
                  <a:srgbClr val="184BB2"/>
                </a:solidFill>
                <a:latin typeface="Candara" panose="020E0502030303020204" pitchFamily="34" charset="0"/>
              </a:rPr>
              <a:t>ícil</a:t>
            </a:r>
            <a:r>
              <a:rPr lang="es-ES" altLang="en-US" sz="2000" b="1" dirty="0">
                <a:solidFill>
                  <a:srgbClr val="184BB2"/>
                </a:solidFill>
                <a:latin typeface="Candara" panose="020E0502030303020204" pitchFamily="34" charset="0"/>
              </a:rPr>
              <a:t> o caro levantarlos</a:t>
            </a:r>
          </a:p>
          <a:p>
            <a:pPr marL="342900" indent="-342900">
              <a:buFontTx/>
              <a:buChar char="-"/>
            </a:pPr>
            <a:r>
              <a:rPr lang="es-ES" altLang="en-US" sz="2000" b="1" dirty="0">
                <a:solidFill>
                  <a:srgbClr val="184BB2"/>
                </a:solidFill>
                <a:latin typeface="Candara" panose="020E0502030303020204" pitchFamily="34" charset="0"/>
              </a:rPr>
              <a:t>Cuando son conceptos abstractos</a:t>
            </a:r>
          </a:p>
          <a:p>
            <a:pPr marL="342900" indent="-342900">
              <a:buFontTx/>
              <a:buChar char="-"/>
            </a:pPr>
            <a:r>
              <a:rPr lang="es-ES" altLang="en-US" sz="2000" b="1" dirty="0">
                <a:solidFill>
                  <a:srgbClr val="184BB2"/>
                </a:solidFill>
                <a:latin typeface="Candara" panose="020E0502030303020204" pitchFamily="34" charset="0"/>
              </a:rPr>
              <a:t>Cuando los datos directos no se recogen con la periodicidad necesaria</a:t>
            </a:r>
            <a:endParaRPr lang="es-CL" altLang="en-US" sz="2000" b="1" dirty="0">
              <a:solidFill>
                <a:srgbClr val="184BB2"/>
              </a:solidFill>
              <a:latin typeface="Candara" panose="020E0502030303020204" pitchFamily="34" charset="0"/>
            </a:endParaRPr>
          </a:p>
          <a:p>
            <a:endParaRPr lang="es-CL" altLang="en-US" sz="2000" b="1" dirty="0">
              <a:solidFill>
                <a:srgbClr val="184BB2"/>
              </a:solidFill>
              <a:latin typeface="Candara" panose="020E0502030303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562205342"/>
              </p:ext>
            </p:extLst>
          </p:nvPr>
        </p:nvGraphicFramePr>
        <p:xfrm>
          <a:off x="1542769" y="2391269"/>
          <a:ext cx="9106462" cy="3899123"/>
        </p:xfrm>
        <a:graphic>
          <a:graphicData uri="http://schemas.openxmlformats.org/drawingml/2006/table">
            <a:tbl>
              <a:tblPr firstRow="1" bandRow="1">
                <a:tableStyleId>{5C22544A-7EE6-4342-B048-85BDC9FD1C3A}</a:tableStyleId>
              </a:tblPr>
              <a:tblGrid>
                <a:gridCol w="2838996">
                  <a:extLst>
                    <a:ext uri="{9D8B030D-6E8A-4147-A177-3AD203B41FA5}">
                      <a16:colId xmlns:a16="http://schemas.microsoft.com/office/drawing/2014/main" val="20000"/>
                    </a:ext>
                  </a:extLst>
                </a:gridCol>
                <a:gridCol w="3133733">
                  <a:extLst>
                    <a:ext uri="{9D8B030D-6E8A-4147-A177-3AD203B41FA5}">
                      <a16:colId xmlns:a16="http://schemas.microsoft.com/office/drawing/2014/main" val="20001"/>
                    </a:ext>
                  </a:extLst>
                </a:gridCol>
                <a:gridCol w="3133733">
                  <a:extLst>
                    <a:ext uri="{9D8B030D-6E8A-4147-A177-3AD203B41FA5}">
                      <a16:colId xmlns:a16="http://schemas.microsoft.com/office/drawing/2014/main" val="20002"/>
                    </a:ext>
                  </a:extLst>
                </a:gridCol>
              </a:tblGrid>
              <a:tr h="715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latin typeface="Candara" panose="020E0502030303020204" pitchFamily="34" charset="0"/>
                        </a:rPr>
                        <a:t>RESULTADO </a:t>
                      </a:r>
                      <a:endParaRPr lang="en-US" sz="1800" dirty="0">
                        <a:latin typeface="Candara" panose="020E0502030303020204" pitchFamily="34" charset="0"/>
                      </a:endParaRPr>
                    </a:p>
                    <a:p>
                      <a:endParaRPr lang="es-ES_tradnl" sz="1800" dirty="0">
                        <a:latin typeface="Candara" panose="020E05020303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err="1">
                          <a:latin typeface="Candara" panose="020E0502030303020204" pitchFamily="34" charset="0"/>
                        </a:rPr>
                        <a:t>Problema</a:t>
                      </a:r>
                      <a:r>
                        <a:rPr lang="en-US" sz="1800" i="1" dirty="0">
                          <a:latin typeface="Candara" panose="020E0502030303020204" pitchFamily="34" charset="0"/>
                        </a:rPr>
                        <a:t> con </a:t>
                      </a:r>
                      <a:r>
                        <a:rPr lang="en-US" sz="1800" i="1" dirty="0" err="1">
                          <a:latin typeface="Candara" panose="020E0502030303020204" pitchFamily="34" charset="0"/>
                        </a:rPr>
                        <a:t>indicador</a:t>
                      </a:r>
                      <a:r>
                        <a:rPr lang="en-US" sz="1800" i="1" baseline="0" dirty="0">
                          <a:latin typeface="Candara" panose="020E0502030303020204" pitchFamily="34" charset="0"/>
                        </a:rPr>
                        <a:t> </a:t>
                      </a:r>
                      <a:r>
                        <a:rPr lang="en-US" sz="1800" i="1" baseline="0" dirty="0" err="1">
                          <a:latin typeface="Candara" panose="020E0502030303020204" pitchFamily="34" charset="0"/>
                        </a:rPr>
                        <a:t>directo</a:t>
                      </a:r>
                      <a:endParaRPr lang="en-US" sz="1800" i="1" dirty="0">
                        <a:latin typeface="Candara" panose="020E05020303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err="1">
                          <a:latin typeface="Candara" panose="020E0502030303020204" pitchFamily="34" charset="0"/>
                        </a:rPr>
                        <a:t>Indicador</a:t>
                      </a:r>
                      <a:r>
                        <a:rPr lang="en-US" sz="1800" i="1" baseline="0" dirty="0">
                          <a:latin typeface="Candara" panose="020E0502030303020204" pitchFamily="34" charset="0"/>
                        </a:rPr>
                        <a:t> Proxy</a:t>
                      </a:r>
                      <a:endParaRPr lang="en-US" sz="1800" dirty="0">
                        <a:latin typeface="Candara" panose="020E0502030303020204" pitchFamily="34" charset="0"/>
                      </a:endParaRPr>
                    </a:p>
                  </a:txBody>
                  <a:tcPr/>
                </a:tc>
                <a:extLst>
                  <a:ext uri="{0D108BD9-81ED-4DB2-BD59-A6C34878D82A}">
                    <a16:rowId xmlns:a16="http://schemas.microsoft.com/office/drawing/2014/main" val="10000"/>
                  </a:ext>
                </a:extLst>
              </a:tr>
              <a:tr h="8062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ndara" panose="020E0502030303020204" pitchFamily="34" charset="0"/>
                        </a:rPr>
                        <a:t>Empoderamiento</a:t>
                      </a:r>
                      <a:r>
                        <a:rPr lang="en-US" sz="1800" dirty="0">
                          <a:solidFill>
                            <a:schemeClr val="tx1"/>
                          </a:solidFill>
                          <a:latin typeface="Candara" panose="020E0502030303020204" pitchFamily="34" charset="0"/>
                        </a:rPr>
                        <a:t> de las Mujeres</a:t>
                      </a:r>
                    </a:p>
                  </a:txBody>
                  <a:tcPr/>
                </a:tc>
                <a:tc>
                  <a:txBody>
                    <a:bodyPr/>
                    <a:lstStyle/>
                    <a:p>
                      <a:r>
                        <a:rPr lang="en-US" sz="1800" dirty="0" err="1">
                          <a:solidFill>
                            <a:schemeClr val="tx1"/>
                          </a:solidFill>
                          <a:latin typeface="Candara" panose="020E0502030303020204" pitchFamily="34" charset="0"/>
                        </a:rPr>
                        <a:t>Concepto</a:t>
                      </a:r>
                      <a:r>
                        <a:rPr lang="en-US" sz="1800" dirty="0">
                          <a:solidFill>
                            <a:schemeClr val="tx1"/>
                          </a:solidFill>
                          <a:latin typeface="Candara" panose="020E0502030303020204" pitchFamily="34" charset="0"/>
                        </a:rPr>
                        <a:t> </a:t>
                      </a:r>
                      <a:r>
                        <a:rPr lang="en-US" sz="1800" dirty="0" err="1">
                          <a:solidFill>
                            <a:schemeClr val="tx1"/>
                          </a:solidFill>
                          <a:latin typeface="Candara" panose="020E0502030303020204" pitchFamily="34" charset="0"/>
                        </a:rPr>
                        <a:t>abstracto</a:t>
                      </a:r>
                      <a:endParaRPr lang="es-ES_tradnl" sz="1800" dirty="0">
                        <a:solidFill>
                          <a:schemeClr val="tx1"/>
                        </a:solidFill>
                        <a:latin typeface="Candara" panose="020E05020303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ndara" panose="020E0502030303020204" pitchFamily="34" charset="0"/>
                        </a:rPr>
                        <a:t>% de </a:t>
                      </a:r>
                      <a:r>
                        <a:rPr lang="en-US" sz="1800" dirty="0" err="1">
                          <a:solidFill>
                            <a:schemeClr val="tx1"/>
                          </a:solidFill>
                          <a:latin typeface="Candara" panose="020E0502030303020204" pitchFamily="34" charset="0"/>
                        </a:rPr>
                        <a:t>mujeres</a:t>
                      </a: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en</a:t>
                      </a:r>
                      <a:r>
                        <a:rPr lang="en-US" sz="1800" baseline="0" dirty="0">
                          <a:solidFill>
                            <a:schemeClr val="tx1"/>
                          </a:solidFill>
                          <a:latin typeface="Candara" panose="020E0502030303020204" pitchFamily="34" charset="0"/>
                        </a:rPr>
                        <a:t> el </a:t>
                      </a:r>
                      <a:r>
                        <a:rPr lang="en-US" sz="1800" baseline="0" dirty="0" err="1">
                          <a:solidFill>
                            <a:schemeClr val="tx1"/>
                          </a:solidFill>
                          <a:latin typeface="Candara" panose="020E0502030303020204" pitchFamily="34" charset="0"/>
                        </a:rPr>
                        <a:t>Parlamento</a:t>
                      </a:r>
                      <a:r>
                        <a:rPr lang="en-US" sz="1800" baseline="0" dirty="0">
                          <a:solidFill>
                            <a:schemeClr val="tx1"/>
                          </a:solidFill>
                          <a:latin typeface="Candara" panose="020E0502030303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brecha</a:t>
                      </a: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salarial</a:t>
                      </a:r>
                      <a:r>
                        <a:rPr lang="en-US" sz="1800" baseline="0" dirty="0">
                          <a:solidFill>
                            <a:schemeClr val="tx1"/>
                          </a:solidFill>
                          <a:latin typeface="Candara" panose="020E0502030303020204" pitchFamily="34" charset="0"/>
                        </a:rPr>
                        <a:t> entre hombres y </a:t>
                      </a:r>
                      <a:r>
                        <a:rPr lang="en-US" sz="1800" baseline="0" dirty="0" err="1">
                          <a:solidFill>
                            <a:schemeClr val="tx1"/>
                          </a:solidFill>
                          <a:latin typeface="Candara" panose="020E0502030303020204" pitchFamily="34" charset="0"/>
                        </a:rPr>
                        <a:t>mujeres</a:t>
                      </a:r>
                      <a:endParaRPr lang="en-US" sz="1800" baseline="0" dirty="0">
                        <a:solidFill>
                          <a:schemeClr val="tx1"/>
                        </a:solidFill>
                        <a:latin typeface="Candara" panose="020E0502030303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mujeres</a:t>
                      </a: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en</a:t>
                      </a: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puestos</a:t>
                      </a:r>
                      <a:r>
                        <a:rPr lang="en-US" sz="1800" baseline="0" dirty="0">
                          <a:solidFill>
                            <a:schemeClr val="tx1"/>
                          </a:solidFill>
                          <a:latin typeface="Candara" panose="020E0502030303020204" pitchFamily="34" charset="0"/>
                        </a:rPr>
                        <a:t> </a:t>
                      </a:r>
                      <a:r>
                        <a:rPr lang="en-US" sz="1800" baseline="0" dirty="0" err="1">
                          <a:solidFill>
                            <a:schemeClr val="tx1"/>
                          </a:solidFill>
                          <a:latin typeface="Candara" panose="020E0502030303020204" pitchFamily="34" charset="0"/>
                        </a:rPr>
                        <a:t>directivos</a:t>
                      </a:r>
                      <a:endParaRPr lang="es-ES_tradnl" sz="1800" dirty="0">
                        <a:solidFill>
                          <a:schemeClr val="tx1"/>
                        </a:solidFill>
                        <a:latin typeface="Candara" panose="020E0502030303020204" pitchFamily="34" charset="0"/>
                      </a:endParaRPr>
                    </a:p>
                  </a:txBody>
                  <a:tcPr/>
                </a:tc>
                <a:extLst>
                  <a:ext uri="{0D108BD9-81ED-4DB2-BD59-A6C34878D82A}">
                    <a16:rowId xmlns:a16="http://schemas.microsoft.com/office/drawing/2014/main" val="10001"/>
                  </a:ext>
                </a:extLst>
              </a:tr>
              <a:tr h="8062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ndara" panose="020E0502030303020204" pitchFamily="34" charset="0"/>
                        </a:rPr>
                        <a:t>Mejor</a:t>
                      </a:r>
                      <a:r>
                        <a:rPr lang="en-US" sz="1800" dirty="0">
                          <a:solidFill>
                            <a:schemeClr val="tx1"/>
                          </a:solidFill>
                          <a:latin typeface="Candara" panose="020E0502030303020204" pitchFamily="34" charset="0"/>
                        </a:rPr>
                        <a:t> </a:t>
                      </a:r>
                      <a:r>
                        <a:rPr lang="en-US" sz="1800" dirty="0" err="1">
                          <a:solidFill>
                            <a:schemeClr val="tx1"/>
                          </a:solidFill>
                          <a:latin typeface="Candara" panose="020E0502030303020204" pitchFamily="34" charset="0"/>
                        </a:rPr>
                        <a:t>atención</a:t>
                      </a:r>
                      <a:r>
                        <a:rPr lang="en-US" sz="1800" dirty="0">
                          <a:solidFill>
                            <a:schemeClr val="tx1"/>
                          </a:solidFill>
                          <a:latin typeface="Candara" panose="020E0502030303020204" pitchFamily="34" charset="0"/>
                        </a:rPr>
                        <a:t> del </a:t>
                      </a:r>
                      <a:r>
                        <a:rPr lang="en-US" sz="1800" dirty="0" err="1">
                          <a:solidFill>
                            <a:schemeClr val="tx1"/>
                          </a:solidFill>
                          <a:latin typeface="Candara" panose="020E0502030303020204" pitchFamily="34" charset="0"/>
                        </a:rPr>
                        <a:t>servicio</a:t>
                      </a:r>
                      <a:endParaRPr lang="en-US" sz="1800" dirty="0">
                        <a:solidFill>
                          <a:schemeClr val="tx1"/>
                        </a:solidFill>
                        <a:latin typeface="Candara" panose="020E0502030303020204" pitchFamily="34" charset="0"/>
                      </a:endParaRPr>
                    </a:p>
                    <a:p>
                      <a:endParaRPr lang="es-ES_tradnl" sz="1800" dirty="0">
                        <a:solidFill>
                          <a:schemeClr val="tx1"/>
                        </a:solidFill>
                        <a:latin typeface="Candara" panose="020E05020303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ndara" panose="020E0502030303020204" pitchFamily="34" charset="0"/>
                        </a:rPr>
                        <a:t>No hay una </a:t>
                      </a:r>
                      <a:r>
                        <a:rPr lang="en-US" sz="1800" dirty="0" err="1">
                          <a:solidFill>
                            <a:schemeClr val="tx1"/>
                          </a:solidFill>
                          <a:latin typeface="Candara" panose="020E0502030303020204" pitchFamily="34" charset="0"/>
                        </a:rPr>
                        <a:t>encuesta</a:t>
                      </a:r>
                      <a:r>
                        <a:rPr lang="en-US" sz="1800" dirty="0">
                          <a:solidFill>
                            <a:schemeClr val="tx1"/>
                          </a:solidFill>
                          <a:latin typeface="Candara" panose="020E0502030303020204" pitchFamily="34" charset="0"/>
                        </a:rPr>
                        <a:t> para </a:t>
                      </a:r>
                      <a:r>
                        <a:rPr lang="en-US" sz="1800" dirty="0" err="1">
                          <a:solidFill>
                            <a:schemeClr val="tx1"/>
                          </a:solidFill>
                          <a:latin typeface="Candara" panose="020E0502030303020204" pitchFamily="34" charset="0"/>
                        </a:rPr>
                        <a:t>medir</a:t>
                      </a:r>
                      <a:r>
                        <a:rPr lang="en-US" sz="1800" dirty="0">
                          <a:solidFill>
                            <a:schemeClr val="tx1"/>
                          </a:solidFill>
                          <a:latin typeface="Candara" panose="020E0502030303020204" pitchFamily="34" charset="0"/>
                        </a:rPr>
                        <a:t> </a:t>
                      </a:r>
                      <a:r>
                        <a:rPr lang="en-US" sz="1800" dirty="0" err="1">
                          <a:solidFill>
                            <a:schemeClr val="tx1"/>
                          </a:solidFill>
                          <a:latin typeface="Candara" panose="020E0502030303020204" pitchFamily="34" charset="0"/>
                        </a:rPr>
                        <a:t>mejoras</a:t>
                      </a:r>
                      <a:endParaRPr lang="en-US" sz="1800" dirty="0">
                        <a:solidFill>
                          <a:schemeClr val="tx1"/>
                        </a:solidFill>
                        <a:latin typeface="Candara" panose="020E0502030303020204" pitchFamily="34" charset="0"/>
                      </a:endParaRPr>
                    </a:p>
                    <a:p>
                      <a:endParaRPr lang="es-ES_tradnl" sz="1800" dirty="0">
                        <a:solidFill>
                          <a:schemeClr val="tx1"/>
                        </a:solidFill>
                        <a:latin typeface="Candara" panose="020E0502030303020204" pitchFamily="34" charset="0"/>
                      </a:endParaRPr>
                    </a:p>
                  </a:txBody>
                  <a:tcPr/>
                </a:tc>
                <a:tc>
                  <a:txBody>
                    <a:bodyPr/>
                    <a:lstStyle/>
                    <a:p>
                      <a:r>
                        <a:rPr lang="es-CL" sz="1800" dirty="0">
                          <a:solidFill>
                            <a:schemeClr val="tx1"/>
                          </a:solidFill>
                          <a:latin typeface="Candara" panose="020E0502030303020204" pitchFamily="34" charset="0"/>
                        </a:rPr>
                        <a:t>Reducción de quejas</a:t>
                      </a:r>
                      <a:endParaRPr lang="es-ES_tradnl" sz="1800" dirty="0">
                        <a:solidFill>
                          <a:schemeClr val="tx1"/>
                        </a:solidFill>
                        <a:latin typeface="Candara" panose="020E0502030303020204" pitchFamily="34" charset="0"/>
                      </a:endParaRPr>
                    </a:p>
                  </a:txBody>
                  <a:tcPr/>
                </a:tc>
                <a:extLst>
                  <a:ext uri="{0D108BD9-81ED-4DB2-BD59-A6C34878D82A}">
                    <a16:rowId xmlns:a16="http://schemas.microsoft.com/office/drawing/2014/main" val="10002"/>
                  </a:ext>
                </a:extLst>
              </a:tr>
              <a:tr h="806278">
                <a:tc>
                  <a:txBody>
                    <a:bodyPr/>
                    <a:lstStyle/>
                    <a:p>
                      <a:r>
                        <a:rPr lang="es-ES_tradnl" sz="1800" dirty="0">
                          <a:solidFill>
                            <a:schemeClr val="tx1"/>
                          </a:solidFill>
                          <a:latin typeface="Candara" panose="020E0502030303020204" pitchFamily="34" charset="0"/>
                        </a:rPr>
                        <a:t>Disminución de VIF</a:t>
                      </a:r>
                    </a:p>
                  </a:txBody>
                  <a:tcPr/>
                </a:tc>
                <a:tc>
                  <a:txBody>
                    <a:bodyPr/>
                    <a:lstStyle/>
                    <a:p>
                      <a:r>
                        <a:rPr lang="es-ES_tradnl" sz="1800" dirty="0">
                          <a:solidFill>
                            <a:schemeClr val="tx1"/>
                          </a:solidFill>
                          <a:latin typeface="Candara" panose="020E0502030303020204" pitchFamily="34" charset="0"/>
                        </a:rPr>
                        <a:t>No se conoce la magnitud</a:t>
                      </a:r>
                    </a:p>
                  </a:txBody>
                  <a:tcPr/>
                </a:tc>
                <a:tc>
                  <a:txBody>
                    <a:bodyPr/>
                    <a:lstStyle/>
                    <a:p>
                      <a:r>
                        <a:rPr lang="es-ES_tradnl" sz="1800" dirty="0">
                          <a:solidFill>
                            <a:schemeClr val="tx1"/>
                          </a:solidFill>
                          <a:latin typeface="Candara" panose="020E0502030303020204" pitchFamily="34" charset="0"/>
                        </a:rPr>
                        <a:t>Disminución de tasas de denuncia</a:t>
                      </a:r>
                    </a:p>
                  </a:txBody>
                  <a:tcPr/>
                </a:tc>
                <a:extLst>
                  <a:ext uri="{0D108BD9-81ED-4DB2-BD59-A6C34878D82A}">
                    <a16:rowId xmlns:a16="http://schemas.microsoft.com/office/drawing/2014/main" val="1844856072"/>
                  </a:ext>
                </a:extLst>
              </a:tr>
            </a:tbl>
          </a:graphicData>
        </a:graphic>
      </p:graphicFrame>
    </p:spTree>
    <p:extLst>
      <p:ext uri="{BB962C8B-B14F-4D97-AF65-F5344CB8AC3E}">
        <p14:creationId xmlns:p14="http://schemas.microsoft.com/office/powerpoint/2010/main" val="237990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3" name="Imagen 2">
            <a:extLst>
              <a:ext uri="{FF2B5EF4-FFF2-40B4-BE49-F238E27FC236}">
                <a16:creationId xmlns:a16="http://schemas.microsoft.com/office/drawing/2014/main" id="{EA6087CD-09A7-7645-9654-245ACBC60861}"/>
              </a:ext>
            </a:extLst>
          </p:cNvPr>
          <p:cNvPicPr>
            <a:picLocks noChangeAspect="1"/>
          </p:cNvPicPr>
          <p:nvPr/>
        </p:nvPicPr>
        <p:blipFill>
          <a:blip r:embed="rId3"/>
          <a:stretch>
            <a:fillRect/>
          </a:stretch>
        </p:blipFill>
        <p:spPr>
          <a:xfrm>
            <a:off x="-1" y="-904"/>
            <a:ext cx="12191999" cy="6857998"/>
          </a:xfrm>
          <a:prstGeom prst="rect">
            <a:avLst/>
          </a:prstGeom>
        </p:spPr>
      </p:pic>
      <p:sp>
        <p:nvSpPr>
          <p:cNvPr id="92" name="Google Shape;92;p20"/>
          <p:cNvSpPr/>
          <p:nvPr/>
        </p:nvSpPr>
        <p:spPr>
          <a:xfrm>
            <a:off x="0" y="26044"/>
            <a:ext cx="12191999" cy="6857999"/>
          </a:xfrm>
          <a:prstGeom prst="rect">
            <a:avLst/>
          </a:prstGeom>
          <a:gradFill>
            <a:gsLst>
              <a:gs pos="0">
                <a:srgbClr val="0070C0">
                  <a:alpha val="40000"/>
                </a:srgbClr>
              </a:gs>
              <a:gs pos="64000">
                <a:srgbClr val="19416A">
                  <a:alpha val="60000"/>
                </a:srgbClr>
              </a:gs>
              <a:gs pos="100000">
                <a:srgbClr val="19416A"/>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3" name="Imagen 12">
            <a:extLst>
              <a:ext uri="{FF2B5EF4-FFF2-40B4-BE49-F238E27FC236}">
                <a16:creationId xmlns:a16="http://schemas.microsoft.com/office/drawing/2014/main" id="{2B2629E5-544D-0D41-BCFC-7F1E659F1A0B}"/>
              </a:ext>
            </a:extLst>
          </p:cNvPr>
          <p:cNvPicPr>
            <a:picLocks noChangeAspect="1"/>
          </p:cNvPicPr>
          <p:nvPr/>
        </p:nvPicPr>
        <p:blipFill>
          <a:blip r:embed="rId4"/>
          <a:stretch>
            <a:fillRect/>
          </a:stretch>
        </p:blipFill>
        <p:spPr>
          <a:xfrm>
            <a:off x="11584792" y="204670"/>
            <a:ext cx="355672" cy="720000"/>
          </a:xfrm>
          <a:prstGeom prst="rect">
            <a:avLst/>
          </a:prstGeom>
        </p:spPr>
      </p:pic>
      <p:sp>
        <p:nvSpPr>
          <p:cNvPr id="2" name="Título 1">
            <a:extLst>
              <a:ext uri="{FF2B5EF4-FFF2-40B4-BE49-F238E27FC236}">
                <a16:creationId xmlns:a16="http://schemas.microsoft.com/office/drawing/2014/main" id="{2D3C3B68-1173-27EB-C824-10D7AE22D59E}"/>
              </a:ext>
            </a:extLst>
          </p:cNvPr>
          <p:cNvSpPr txBox="1">
            <a:spLocks/>
          </p:cNvSpPr>
          <p:nvPr/>
        </p:nvSpPr>
        <p:spPr>
          <a:xfrm>
            <a:off x="942626" y="2811755"/>
            <a:ext cx="10642166" cy="16387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a:solidFill>
                  <a:schemeClr val="bg1"/>
                </a:solidFill>
                <a:latin typeface="Candara" panose="020E0502030303020204" pitchFamily="34" charset="0"/>
              </a:rPr>
              <a:t>I. Conceptos y enfoques en la planificación con enfoque de igualdad de género</a:t>
            </a:r>
          </a:p>
        </p:txBody>
      </p:sp>
    </p:spTree>
    <p:extLst>
      <p:ext uri="{BB962C8B-B14F-4D97-AF65-F5344CB8AC3E}">
        <p14:creationId xmlns:p14="http://schemas.microsoft.com/office/powerpoint/2010/main" val="826039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410DF5C-7344-4775-8AE3-06DAC888A6FC}"/>
              </a:ext>
            </a:extLst>
          </p:cNvPr>
          <p:cNvSpPr/>
          <p:nvPr/>
        </p:nvSpPr>
        <p:spPr>
          <a:xfrm>
            <a:off x="1812986" y="114838"/>
            <a:ext cx="7791800" cy="395173"/>
          </a:xfrm>
          <a:prstGeom prst="rect">
            <a:avLst/>
          </a:prstGeom>
        </p:spPr>
        <p:txBody>
          <a:bodyPr wrap="square">
            <a:spAutoFit/>
          </a:bodyPr>
          <a:lstStyle/>
          <a:p>
            <a:pPr marL="95250" indent="-12700" fontAlgn="auto">
              <a:lnSpc>
                <a:spcPct val="80000"/>
              </a:lnSpc>
              <a:spcBef>
                <a:spcPct val="0"/>
              </a:spcBef>
              <a:spcAft>
                <a:spcPts val="0"/>
              </a:spcAft>
              <a:buNone/>
            </a:pPr>
            <a:r>
              <a:rPr lang="es-CL" altLang="zh-TW" sz="2400" b="1" dirty="0">
                <a:solidFill>
                  <a:srgbClr val="0070C0"/>
                </a:solidFill>
                <a:latin typeface="Candara" panose="020E0502030303020204" pitchFamily="34" charset="0"/>
              </a:rPr>
              <a:t>Ejemplo de indicadores en los distintos niveles</a:t>
            </a:r>
          </a:p>
        </p:txBody>
      </p:sp>
      <p:sp>
        <p:nvSpPr>
          <p:cNvPr id="4" name="Forma libre: forma 3">
            <a:extLst>
              <a:ext uri="{FF2B5EF4-FFF2-40B4-BE49-F238E27FC236}">
                <a16:creationId xmlns:a16="http://schemas.microsoft.com/office/drawing/2014/main" id="{6150ACE0-F369-4C71-B7F3-75CB4AD82048}"/>
              </a:ext>
            </a:extLst>
          </p:cNvPr>
          <p:cNvSpPr/>
          <p:nvPr/>
        </p:nvSpPr>
        <p:spPr>
          <a:xfrm>
            <a:off x="1812986" y="2387323"/>
            <a:ext cx="5004086" cy="600164"/>
          </a:xfrm>
          <a:custGeom>
            <a:avLst/>
            <a:gdLst>
              <a:gd name="connsiteX0" fmla="*/ 0 w 10507835"/>
              <a:gd name="connsiteY0" fmla="*/ 34124 h 341238"/>
              <a:gd name="connsiteX1" fmla="*/ 34124 w 10507835"/>
              <a:gd name="connsiteY1" fmla="*/ 0 h 341238"/>
              <a:gd name="connsiteX2" fmla="*/ 10473711 w 10507835"/>
              <a:gd name="connsiteY2" fmla="*/ 0 h 341238"/>
              <a:gd name="connsiteX3" fmla="*/ 10507835 w 10507835"/>
              <a:gd name="connsiteY3" fmla="*/ 34124 h 341238"/>
              <a:gd name="connsiteX4" fmla="*/ 10507835 w 10507835"/>
              <a:gd name="connsiteY4" fmla="*/ 307114 h 341238"/>
              <a:gd name="connsiteX5" fmla="*/ 10473711 w 10507835"/>
              <a:gd name="connsiteY5" fmla="*/ 341238 h 341238"/>
              <a:gd name="connsiteX6" fmla="*/ 34124 w 10507835"/>
              <a:gd name="connsiteY6" fmla="*/ 341238 h 341238"/>
              <a:gd name="connsiteX7" fmla="*/ 0 w 10507835"/>
              <a:gd name="connsiteY7" fmla="*/ 307114 h 341238"/>
              <a:gd name="connsiteX8" fmla="*/ 0 w 10507835"/>
              <a:gd name="connsiteY8" fmla="*/ 3412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7835" h="341238">
                <a:moveTo>
                  <a:pt x="0" y="34124"/>
                </a:moveTo>
                <a:cubicBezTo>
                  <a:pt x="0" y="15278"/>
                  <a:pt x="15278" y="0"/>
                  <a:pt x="34124" y="0"/>
                </a:cubicBezTo>
                <a:lnTo>
                  <a:pt x="10473711" y="0"/>
                </a:lnTo>
                <a:cubicBezTo>
                  <a:pt x="10492557" y="0"/>
                  <a:pt x="10507835" y="15278"/>
                  <a:pt x="10507835" y="34124"/>
                </a:cubicBezTo>
                <a:lnTo>
                  <a:pt x="10507835" y="307114"/>
                </a:lnTo>
                <a:cubicBezTo>
                  <a:pt x="10507835" y="325960"/>
                  <a:pt x="10492557" y="341238"/>
                  <a:pt x="10473711" y="341238"/>
                </a:cubicBezTo>
                <a:lnTo>
                  <a:pt x="34124" y="341238"/>
                </a:lnTo>
                <a:cubicBezTo>
                  <a:pt x="15278" y="341238"/>
                  <a:pt x="0" y="325960"/>
                  <a:pt x="0" y="307114"/>
                </a:cubicBezTo>
                <a:lnTo>
                  <a:pt x="0" y="34124"/>
                </a:lnTo>
                <a:close/>
              </a:path>
            </a:pathLst>
          </a:custGeom>
          <a:solidFill>
            <a:schemeClr val="accent1">
              <a:lumMod val="75000"/>
            </a:schemeClr>
          </a:solidFill>
          <a:effectLst>
            <a:glow rad="63500">
              <a:schemeClr val="accent3">
                <a:satMod val="175000"/>
                <a:alpha val="40000"/>
              </a:schemeClr>
            </a:glow>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3335" tIns="63335" rIns="63335" bIns="63335" numCol="1" spcCol="1270" anchor="ctr" anchorCtr="0">
            <a:noAutofit/>
          </a:bodyPr>
          <a:lstStyle/>
          <a:p>
            <a:pPr lvl="0" algn="ctr"/>
            <a:r>
              <a:rPr lang="es-ES" b="1" dirty="0">
                <a:solidFill>
                  <a:schemeClr val="bg1"/>
                </a:solidFill>
              </a:rPr>
              <a:t>Las mujeres disminuyen sus niveles de pobreza</a:t>
            </a:r>
          </a:p>
        </p:txBody>
      </p:sp>
      <p:graphicFrame>
        <p:nvGraphicFramePr>
          <p:cNvPr id="5" name="Diagrama 4">
            <a:extLst>
              <a:ext uri="{FF2B5EF4-FFF2-40B4-BE49-F238E27FC236}">
                <a16:creationId xmlns:a16="http://schemas.microsoft.com/office/drawing/2014/main" id="{91059D76-BDF0-4931-8522-926A75AA1710}"/>
              </a:ext>
            </a:extLst>
          </p:cNvPr>
          <p:cNvGraphicFramePr/>
          <p:nvPr>
            <p:extLst>
              <p:ext uri="{D42A27DB-BD31-4B8C-83A1-F6EECF244321}">
                <p14:modId xmlns:p14="http://schemas.microsoft.com/office/powerpoint/2010/main" val="1481231605"/>
              </p:ext>
            </p:extLst>
          </p:nvPr>
        </p:nvGraphicFramePr>
        <p:xfrm>
          <a:off x="752312" y="4643761"/>
          <a:ext cx="6099752" cy="1115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a:extLst>
              <a:ext uri="{FF2B5EF4-FFF2-40B4-BE49-F238E27FC236}">
                <a16:creationId xmlns:a16="http://schemas.microsoft.com/office/drawing/2014/main" id="{5E5B36F5-CE07-4714-8E16-92FC792BC3A6}"/>
              </a:ext>
            </a:extLst>
          </p:cNvPr>
          <p:cNvSpPr/>
          <p:nvPr/>
        </p:nvSpPr>
        <p:spPr>
          <a:xfrm>
            <a:off x="450378" y="2515557"/>
            <a:ext cx="1138188" cy="50282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andara" panose="020E0502030303020204" pitchFamily="34" charset="0"/>
              </a:rPr>
              <a:t>Objetivo general</a:t>
            </a:r>
            <a:endParaRPr lang="es-CL" sz="1400" dirty="0">
              <a:latin typeface="Candara" panose="020E0502030303020204" pitchFamily="34" charset="0"/>
            </a:endParaRPr>
          </a:p>
        </p:txBody>
      </p:sp>
      <p:sp>
        <p:nvSpPr>
          <p:cNvPr id="7" name="Rectángulo 6">
            <a:extLst>
              <a:ext uri="{FF2B5EF4-FFF2-40B4-BE49-F238E27FC236}">
                <a16:creationId xmlns:a16="http://schemas.microsoft.com/office/drawing/2014/main" id="{4CA0BBAE-47BA-463E-A4D3-002E26CE731F}"/>
              </a:ext>
            </a:extLst>
          </p:cNvPr>
          <p:cNvSpPr/>
          <p:nvPr/>
        </p:nvSpPr>
        <p:spPr>
          <a:xfrm>
            <a:off x="450377" y="3267268"/>
            <a:ext cx="1138188" cy="46757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Candara" panose="020E0502030303020204" pitchFamily="34" charset="0"/>
              </a:rPr>
              <a:t>Objetivo específico</a:t>
            </a:r>
            <a:endParaRPr lang="es-CL" sz="1200" dirty="0">
              <a:latin typeface="Candara" panose="020E0502030303020204" pitchFamily="34" charset="0"/>
            </a:endParaRPr>
          </a:p>
        </p:txBody>
      </p:sp>
      <p:sp>
        <p:nvSpPr>
          <p:cNvPr id="8" name="Rectángulo 7">
            <a:extLst>
              <a:ext uri="{FF2B5EF4-FFF2-40B4-BE49-F238E27FC236}">
                <a16:creationId xmlns:a16="http://schemas.microsoft.com/office/drawing/2014/main" id="{985915E6-9106-43A0-91B0-998EEC5A10B2}"/>
              </a:ext>
            </a:extLst>
          </p:cNvPr>
          <p:cNvSpPr/>
          <p:nvPr/>
        </p:nvSpPr>
        <p:spPr>
          <a:xfrm>
            <a:off x="3051586" y="4041009"/>
            <a:ext cx="914400" cy="32346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Candara" panose="020E0502030303020204" pitchFamily="34" charset="0"/>
              </a:rPr>
              <a:t>Productos</a:t>
            </a:r>
            <a:endParaRPr lang="es-CL" sz="1200" dirty="0">
              <a:latin typeface="Candara" panose="020E0502030303020204" pitchFamily="34" charset="0"/>
            </a:endParaRPr>
          </a:p>
        </p:txBody>
      </p:sp>
      <p:sp>
        <p:nvSpPr>
          <p:cNvPr id="11" name="Forma libre: forma 32">
            <a:extLst>
              <a:ext uri="{FF2B5EF4-FFF2-40B4-BE49-F238E27FC236}">
                <a16:creationId xmlns:a16="http://schemas.microsoft.com/office/drawing/2014/main" id="{6166FB22-94BD-41DD-BE49-1A0E6079031E}"/>
              </a:ext>
            </a:extLst>
          </p:cNvPr>
          <p:cNvSpPr/>
          <p:nvPr/>
        </p:nvSpPr>
        <p:spPr>
          <a:xfrm>
            <a:off x="1847977" y="3110064"/>
            <a:ext cx="5004086" cy="637872"/>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solidFill>
            <a:schemeClr val="accent5">
              <a:lumMod val="60000"/>
              <a:lumOff val="40000"/>
            </a:schemeClr>
          </a:solidFill>
          <a:ln w="38100">
            <a:solidFill>
              <a:srgbClr val="9C82BA"/>
            </a:solidFill>
          </a:ln>
          <a:scene3d>
            <a:camera prst="orthographicFront"/>
            <a:lightRig rig="threePt" dir="t"/>
          </a:scene3d>
          <a:sp3d>
            <a:bevelB/>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a:r>
              <a:rPr lang="es-ES" sz="1600" b="1" dirty="0">
                <a:latin typeface="Candara" panose="020E0502030303020204" pitchFamily="34" charset="0"/>
              </a:rPr>
              <a:t>Las mujeres acceden a puestos de trabajo estables y con nivel de ingresos suficiente</a:t>
            </a:r>
            <a:endParaRPr lang="es-CL" sz="1600" b="1" dirty="0"/>
          </a:p>
        </p:txBody>
      </p:sp>
      <p:sp>
        <p:nvSpPr>
          <p:cNvPr id="10" name="Rectángulo 9">
            <a:extLst>
              <a:ext uri="{FF2B5EF4-FFF2-40B4-BE49-F238E27FC236}">
                <a16:creationId xmlns:a16="http://schemas.microsoft.com/office/drawing/2014/main" id="{F94556CC-2A64-4BC5-B9CD-81379A74C25C}"/>
              </a:ext>
            </a:extLst>
          </p:cNvPr>
          <p:cNvSpPr/>
          <p:nvPr/>
        </p:nvSpPr>
        <p:spPr>
          <a:xfrm>
            <a:off x="7331727" y="1776111"/>
            <a:ext cx="1738669" cy="32346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andara" panose="020E0502030303020204" pitchFamily="34" charset="0"/>
              </a:rPr>
              <a:t>Indicadores</a:t>
            </a:r>
            <a:endParaRPr lang="es-CL" sz="1400" dirty="0">
              <a:latin typeface="Candara" panose="020E0502030303020204" pitchFamily="34" charset="0"/>
            </a:endParaRPr>
          </a:p>
        </p:txBody>
      </p:sp>
      <p:sp>
        <p:nvSpPr>
          <p:cNvPr id="12" name="Rectángulo 11">
            <a:extLst>
              <a:ext uri="{FF2B5EF4-FFF2-40B4-BE49-F238E27FC236}">
                <a16:creationId xmlns:a16="http://schemas.microsoft.com/office/drawing/2014/main" id="{C96BA82C-BE3F-451B-A519-F198C9D47D29}"/>
              </a:ext>
            </a:extLst>
          </p:cNvPr>
          <p:cNvSpPr/>
          <p:nvPr/>
        </p:nvSpPr>
        <p:spPr>
          <a:xfrm>
            <a:off x="7331727" y="3125374"/>
            <a:ext cx="4091644" cy="60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mujeres que trabajan en rubros tradicionalmente ocupados por hombres</a:t>
            </a:r>
          </a:p>
        </p:txBody>
      </p:sp>
      <p:sp>
        <p:nvSpPr>
          <p:cNvPr id="13" name="Rectángulo 12">
            <a:extLst>
              <a:ext uri="{FF2B5EF4-FFF2-40B4-BE49-F238E27FC236}">
                <a16:creationId xmlns:a16="http://schemas.microsoft.com/office/drawing/2014/main" id="{C38E20BA-ABE9-4969-8005-74764ABB98DB}"/>
              </a:ext>
            </a:extLst>
          </p:cNvPr>
          <p:cNvSpPr/>
          <p:nvPr/>
        </p:nvSpPr>
        <p:spPr>
          <a:xfrm>
            <a:off x="7331725" y="4132613"/>
            <a:ext cx="4448597" cy="2351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600" dirty="0"/>
          </a:p>
          <a:p>
            <a:endParaRPr lang="es-CL" sz="1600" dirty="0"/>
          </a:p>
          <a:p>
            <a:r>
              <a:rPr lang="es-CL" sz="1600" dirty="0"/>
              <a:t>Número de cupos de sala cuna disponibles en la comuna</a:t>
            </a:r>
          </a:p>
          <a:p>
            <a:r>
              <a:rPr lang="es-CL" sz="1600" dirty="0"/>
              <a:t>Número de mujeres egresadas de programa de formación en habilidades blandas</a:t>
            </a:r>
          </a:p>
          <a:p>
            <a:r>
              <a:rPr lang="es-CL" sz="1600" dirty="0"/>
              <a:t>Nivel de satisfacción de las mujeres con el programa de formación</a:t>
            </a:r>
          </a:p>
          <a:p>
            <a:r>
              <a:rPr lang="es-CL" sz="1600" dirty="0"/>
              <a:t>Número de empresas que adoptan una política de cuotas/Número de cupos disponibles para mujeres en empresas de la comuna (para ciertos sectores)</a:t>
            </a:r>
          </a:p>
          <a:p>
            <a:endParaRPr lang="es-CL" dirty="0"/>
          </a:p>
          <a:p>
            <a:endParaRPr lang="es-CL" dirty="0"/>
          </a:p>
        </p:txBody>
      </p:sp>
      <p:sp>
        <p:nvSpPr>
          <p:cNvPr id="9" name="Rectángulo 8">
            <a:extLst>
              <a:ext uri="{FF2B5EF4-FFF2-40B4-BE49-F238E27FC236}">
                <a16:creationId xmlns:a16="http://schemas.microsoft.com/office/drawing/2014/main" id="{25864AC0-4F3A-E3B1-A347-AE96F0E329F1}"/>
              </a:ext>
            </a:extLst>
          </p:cNvPr>
          <p:cNvSpPr/>
          <p:nvPr/>
        </p:nvSpPr>
        <p:spPr>
          <a:xfrm>
            <a:off x="7331727" y="2418217"/>
            <a:ext cx="4091644" cy="60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Tasa de pobreza desagregada por sexo</a:t>
            </a:r>
          </a:p>
        </p:txBody>
      </p:sp>
      <p:sp>
        <p:nvSpPr>
          <p:cNvPr id="15" name="Rectángulo 14">
            <a:extLst>
              <a:ext uri="{FF2B5EF4-FFF2-40B4-BE49-F238E27FC236}">
                <a16:creationId xmlns:a16="http://schemas.microsoft.com/office/drawing/2014/main" id="{E9E8F69C-9F6E-393D-B87D-20528B04A1B0}"/>
              </a:ext>
            </a:extLst>
          </p:cNvPr>
          <p:cNvSpPr/>
          <p:nvPr/>
        </p:nvSpPr>
        <p:spPr>
          <a:xfrm>
            <a:off x="1956026" y="694432"/>
            <a:ext cx="3692324" cy="50282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indikit.net</a:t>
            </a:r>
          </a:p>
        </p:txBody>
      </p:sp>
    </p:spTree>
    <p:extLst>
      <p:ext uri="{BB962C8B-B14F-4D97-AF65-F5344CB8AC3E}">
        <p14:creationId xmlns:p14="http://schemas.microsoft.com/office/powerpoint/2010/main" val="142812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2" name="Imagen 1">
            <a:extLst>
              <a:ext uri="{FF2B5EF4-FFF2-40B4-BE49-F238E27FC236}">
                <a16:creationId xmlns:a16="http://schemas.microsoft.com/office/drawing/2014/main" id="{5326ACEF-42C9-6E44-8EA7-33455CBCCAF6}"/>
              </a:ext>
            </a:extLst>
          </p:cNvPr>
          <p:cNvPicPr>
            <a:picLocks noChangeAspect="1"/>
          </p:cNvPicPr>
          <p:nvPr/>
        </p:nvPicPr>
        <p:blipFill>
          <a:blip r:embed="rId3"/>
          <a:stretch>
            <a:fillRect/>
          </a:stretch>
        </p:blipFill>
        <p:spPr>
          <a:xfrm>
            <a:off x="-1" y="0"/>
            <a:ext cx="12191999" cy="6858000"/>
          </a:xfrm>
          <a:prstGeom prst="rect">
            <a:avLst/>
          </a:prstGeom>
        </p:spPr>
      </p:pic>
      <p:sp>
        <p:nvSpPr>
          <p:cNvPr id="44" name="Google Shape;44;p16"/>
          <p:cNvSpPr/>
          <p:nvPr/>
        </p:nvSpPr>
        <p:spPr>
          <a:xfrm>
            <a:off x="0" y="0"/>
            <a:ext cx="12192000" cy="6858000"/>
          </a:xfrm>
          <a:prstGeom prst="rect">
            <a:avLst/>
          </a:prstGeom>
          <a:gradFill>
            <a:gsLst>
              <a:gs pos="0">
                <a:srgbClr val="19416A"/>
              </a:gs>
              <a:gs pos="20000">
                <a:srgbClr val="19416A"/>
              </a:gs>
              <a:gs pos="100000">
                <a:srgbClr val="0070C0">
                  <a:alpha val="40000"/>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9" name="Imagen 8">
            <a:extLst>
              <a:ext uri="{FF2B5EF4-FFF2-40B4-BE49-F238E27FC236}">
                <a16:creationId xmlns:a16="http://schemas.microsoft.com/office/drawing/2014/main" id="{BD5E01CD-E8F1-2049-80B9-ADFF8E79D08E}"/>
              </a:ext>
            </a:extLst>
          </p:cNvPr>
          <p:cNvPicPr>
            <a:picLocks noChangeAspect="1"/>
          </p:cNvPicPr>
          <p:nvPr/>
        </p:nvPicPr>
        <p:blipFill>
          <a:blip r:embed="rId4"/>
          <a:stretch>
            <a:fillRect/>
          </a:stretch>
        </p:blipFill>
        <p:spPr>
          <a:xfrm>
            <a:off x="5581397" y="1689155"/>
            <a:ext cx="1029205" cy="2083457"/>
          </a:xfrm>
          <a:prstGeom prst="rect">
            <a:avLst/>
          </a:prstGeom>
        </p:spPr>
      </p:pic>
      <p:pic>
        <p:nvPicPr>
          <p:cNvPr id="10" name="Imagen 9">
            <a:extLst>
              <a:ext uri="{FF2B5EF4-FFF2-40B4-BE49-F238E27FC236}">
                <a16:creationId xmlns:a16="http://schemas.microsoft.com/office/drawing/2014/main" id="{0D311CC6-B6C6-2341-8A2D-71CC7576CDE7}"/>
              </a:ext>
            </a:extLst>
          </p:cNvPr>
          <p:cNvPicPr>
            <a:picLocks noChangeAspect="1"/>
          </p:cNvPicPr>
          <p:nvPr/>
        </p:nvPicPr>
        <p:blipFill>
          <a:blip r:embed="rId5"/>
          <a:stretch>
            <a:fillRect/>
          </a:stretch>
        </p:blipFill>
        <p:spPr>
          <a:xfrm>
            <a:off x="5389146" y="4273879"/>
            <a:ext cx="1413706" cy="894967"/>
          </a:xfrm>
          <a:prstGeom prst="rect">
            <a:avLst/>
          </a:prstGeom>
        </p:spPr>
      </p:pic>
    </p:spTree>
    <p:extLst>
      <p:ext uri="{BB962C8B-B14F-4D97-AF65-F5344CB8AC3E}">
        <p14:creationId xmlns:p14="http://schemas.microsoft.com/office/powerpoint/2010/main" val="76495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21"/>
          <p:cNvSpPr txBox="1"/>
          <p:nvPr/>
        </p:nvSpPr>
        <p:spPr>
          <a:xfrm>
            <a:off x="1219823" y="527628"/>
            <a:ext cx="4208766" cy="5607665"/>
          </a:xfrm>
          <a:prstGeom prst="rect">
            <a:avLst/>
          </a:prstGeom>
          <a:noFill/>
          <a:ln>
            <a:noFill/>
          </a:ln>
        </p:spPr>
        <p:txBody>
          <a:bodyPr spcFirstLastPara="1" wrap="square" lIns="91425" tIns="45700" rIns="91425" bIns="45700" anchor="t" anchorCtr="0">
            <a:noAutofit/>
          </a:bodyPr>
          <a:lstStyle/>
          <a:p>
            <a:pPr lvl="0">
              <a:lnSpc>
                <a:spcPct val="150000"/>
              </a:lnSpc>
            </a:pPr>
            <a:br>
              <a:rPr lang="es-ES_tradnl" dirty="0">
                <a:latin typeface="Candara" panose="020E0502030303020204" pitchFamily="34" charset="0"/>
              </a:rPr>
            </a:br>
            <a:r>
              <a:rPr lang="es-ES" altLang="es-ES" dirty="0">
                <a:latin typeface="Candara" panose="020E0502030303020204" pitchFamily="34" charset="0"/>
              </a:rPr>
              <a:t>Conjunto de actitudes, sentimientos, valores, conductas y actividades que a través de un proceso de </a:t>
            </a:r>
            <a:r>
              <a:rPr lang="es-ES" altLang="es-ES" b="1" dirty="0">
                <a:solidFill>
                  <a:srgbClr val="FF0000"/>
                </a:solidFill>
                <a:latin typeface="Candara" panose="020E0502030303020204" pitchFamily="34" charset="0"/>
              </a:rPr>
              <a:t>construcción social </a:t>
            </a:r>
            <a:r>
              <a:rPr lang="es-ES" altLang="es-ES" dirty="0">
                <a:latin typeface="Candara" panose="020E0502030303020204" pitchFamily="34" charset="0"/>
              </a:rPr>
              <a:t>diferencian a los hombres, las mujeres y otros grupos.</a:t>
            </a:r>
            <a:br>
              <a:rPr lang="es-ES" altLang="es-ES" dirty="0">
                <a:latin typeface="Candara" panose="020E0502030303020204" pitchFamily="34" charset="0"/>
              </a:rPr>
            </a:br>
            <a:br>
              <a:rPr lang="es-ES" altLang="es-ES" dirty="0">
                <a:latin typeface="Candara" panose="020E0502030303020204" pitchFamily="34" charset="0"/>
              </a:rPr>
            </a:br>
            <a:r>
              <a:rPr lang="es-ES" altLang="es-ES" dirty="0">
                <a:latin typeface="Candara" panose="020E0502030303020204" pitchFamily="34" charset="0"/>
              </a:rPr>
              <a:t>Encierra una </a:t>
            </a:r>
            <a:r>
              <a:rPr lang="es-ES" altLang="es-ES" b="1" dirty="0">
                <a:solidFill>
                  <a:srgbClr val="FF0000"/>
                </a:solidFill>
                <a:latin typeface="Candara" panose="020E0502030303020204" pitchFamily="34" charset="0"/>
              </a:rPr>
              <a:t>jerarquización</a:t>
            </a:r>
            <a:r>
              <a:rPr lang="es-ES" altLang="es-ES" dirty="0">
                <a:latin typeface="Candara" panose="020E0502030303020204" pitchFamily="34" charset="0"/>
              </a:rPr>
              <a:t>, de manera que la diferenciación implica valoraciones que atribuyen mayor importancia y valoración a algunas características sobre otras.</a:t>
            </a:r>
            <a:endParaRPr lang="en-ID" dirty="0">
              <a:solidFill>
                <a:srgbClr val="7F7F7F"/>
              </a:solidFill>
              <a:latin typeface="Nunito Sans"/>
              <a:ea typeface="Nunito Sans"/>
              <a:cs typeface="Nunito Sans"/>
              <a:sym typeface="Nunito Sans"/>
            </a:endParaRPr>
          </a:p>
        </p:txBody>
      </p:sp>
      <p:sp>
        <p:nvSpPr>
          <p:cNvPr id="110" name="Google Shape;110;p21"/>
          <p:cNvSpPr/>
          <p:nvPr/>
        </p:nvSpPr>
        <p:spPr>
          <a:xfrm>
            <a:off x="6920528" y="2334125"/>
            <a:ext cx="3525253" cy="1094062"/>
          </a:xfrm>
          <a:prstGeom prst="rect">
            <a:avLst/>
          </a:prstGeom>
          <a:solidFill>
            <a:srgbClr val="FF69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3600" b="1" dirty="0" err="1">
                <a:solidFill>
                  <a:schemeClr val="lt1"/>
                </a:solidFill>
                <a:latin typeface="Nunito Sans SemiBold"/>
                <a:ea typeface="Nunito Sans SemiBold"/>
                <a:cs typeface="Nunito Sans SemiBold"/>
                <a:sym typeface="Nunito Sans SemiBold"/>
              </a:rPr>
              <a:t>Género</a:t>
            </a:r>
            <a:endParaRPr sz="3600" dirty="0"/>
          </a:p>
        </p:txBody>
      </p:sp>
      <p:pic>
        <p:nvPicPr>
          <p:cNvPr id="12" name="Imagen 11">
            <a:extLst>
              <a:ext uri="{FF2B5EF4-FFF2-40B4-BE49-F238E27FC236}">
                <a16:creationId xmlns:a16="http://schemas.microsoft.com/office/drawing/2014/main" id="{F0F506A4-68CB-CC46-8BB1-33E4AB9C53C4}"/>
              </a:ext>
            </a:extLst>
          </p:cNvPr>
          <p:cNvPicPr>
            <a:picLocks noChangeAspect="1"/>
          </p:cNvPicPr>
          <p:nvPr/>
        </p:nvPicPr>
        <p:blipFill>
          <a:blip r:embed="rId3"/>
          <a:stretch>
            <a:fillRect/>
          </a:stretch>
        </p:blipFill>
        <p:spPr>
          <a:xfrm>
            <a:off x="11584792" y="204670"/>
            <a:ext cx="355672" cy="72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3647" y="857630"/>
            <a:ext cx="11498093" cy="1604912"/>
          </a:xfrm>
        </p:spPr>
        <p:txBody>
          <a:bodyPr/>
          <a:lstStyle/>
          <a:p>
            <a:r>
              <a:rPr lang="es-ES_tradnl" dirty="0">
                <a:latin typeface="Candara" panose="020E0502030303020204" pitchFamily="34" charset="0"/>
              </a:rPr>
              <a:t>Las características biológicas no deben determinar diferencias en acceso a derechos y oportunidades</a:t>
            </a: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endParaRPr lang="es-ES_tradnl" dirty="0">
              <a:latin typeface="Candara" panose="020E0502030303020204" pitchFamily="34" charset="0"/>
            </a:endParaRPr>
          </a:p>
        </p:txBody>
      </p:sp>
      <p:sp>
        <p:nvSpPr>
          <p:cNvPr id="3" name="Título 1">
            <a:extLst>
              <a:ext uri="{FF2B5EF4-FFF2-40B4-BE49-F238E27FC236}">
                <a16:creationId xmlns:a16="http://schemas.microsoft.com/office/drawing/2014/main" id="{E92F46A8-9FF9-4C9B-832D-EED59C9530D7}"/>
              </a:ext>
            </a:extLst>
          </p:cNvPr>
          <p:cNvSpPr txBox="1">
            <a:spLocks/>
          </p:cNvSpPr>
          <p:nvPr/>
        </p:nvSpPr>
        <p:spPr>
          <a:xfrm>
            <a:off x="1018109" y="5887077"/>
            <a:ext cx="10642166" cy="1380391"/>
          </a:xfrm>
          <a:prstGeom prst="rect">
            <a:avLst/>
          </a:prstGeom>
        </p:spPr>
        <p:txBody>
          <a:bodyPr/>
          <a:lstStyle>
            <a:lvl1pPr algn="l" defTabSz="914400" rtl="0" eaLnBrk="1" latinLnBrk="0" hangingPunct="1">
              <a:lnSpc>
                <a:spcPct val="90000"/>
              </a:lnSpc>
              <a:spcBef>
                <a:spcPct val="0"/>
              </a:spcBef>
              <a:buNone/>
              <a:defRPr sz="3600" b="0" i="0" kern="1200" spc="300">
                <a:solidFill>
                  <a:srgbClr val="005FAB"/>
                </a:solidFill>
                <a:latin typeface="Calibri Light" charset="0"/>
                <a:ea typeface="Calibri Light" charset="0"/>
                <a:cs typeface="Calibri Light" charset="0"/>
              </a:defRPr>
            </a:lvl1pPr>
          </a:lstStyle>
          <a:p>
            <a:pPr algn="ctr"/>
            <a:r>
              <a:rPr lang="es-ES_tradnl" b="1" dirty="0">
                <a:solidFill>
                  <a:srgbClr val="0CB14B"/>
                </a:solidFill>
                <a:latin typeface="Candara" panose="020E0502030303020204" pitchFamily="34" charset="0"/>
              </a:rPr>
              <a:t>Sexo vs. Género</a:t>
            </a: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br>
              <a:rPr lang="es-ES_tradnl" dirty="0">
                <a:latin typeface="Candara" panose="020E0502030303020204" pitchFamily="34" charset="0"/>
              </a:rPr>
            </a:br>
            <a:endParaRPr lang="es-ES_tradnl" dirty="0">
              <a:latin typeface="Candara" panose="020E0502030303020204" pitchFamily="34" charset="0"/>
            </a:endParaRPr>
          </a:p>
        </p:txBody>
      </p:sp>
      <p:pic>
        <p:nvPicPr>
          <p:cNvPr id="1026" name="Picture 2" descr="Image result for sexo y género">
            <a:extLst>
              <a:ext uri="{FF2B5EF4-FFF2-40B4-BE49-F238E27FC236}">
                <a16:creationId xmlns:a16="http://schemas.microsoft.com/office/drawing/2014/main" id="{D43BC2DB-BD67-4051-A6BD-1D0BC7B71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151" y="2650508"/>
            <a:ext cx="3601876" cy="33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88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4917" y="58050"/>
            <a:ext cx="10642166" cy="5774261"/>
          </a:xfrm>
        </p:spPr>
        <p:txBody>
          <a:bodyPr/>
          <a:lstStyle/>
          <a:p>
            <a:r>
              <a:rPr lang="es-ES" sz="2600" b="1" dirty="0">
                <a:latin typeface="Candara" panose="020E0502030303020204" pitchFamily="34" charset="0"/>
              </a:rPr>
              <a:t>¿Por qué es importante planificar con enfoque de género? </a:t>
            </a:r>
            <a:br>
              <a:rPr lang="es-ES" sz="2000" dirty="0">
                <a:latin typeface="Candara" panose="020E0502030303020204" pitchFamily="34" charset="0"/>
              </a:rPr>
            </a:br>
            <a:br>
              <a:rPr lang="es-ES" sz="2000" dirty="0">
                <a:latin typeface="Candara" panose="020E0502030303020204" pitchFamily="34" charset="0"/>
              </a:rPr>
            </a:br>
            <a:br>
              <a:rPr lang="es-ES" sz="2000" dirty="0">
                <a:latin typeface="Candara" panose="020E0502030303020204" pitchFamily="34" charset="0"/>
              </a:rPr>
            </a:br>
            <a:r>
              <a:rPr lang="es-ES" sz="2400" dirty="0">
                <a:latin typeface="Candara" panose="020E0502030303020204" pitchFamily="34" charset="0"/>
              </a:rPr>
              <a:t>Las estrategias de desarrollo </a:t>
            </a:r>
            <a:r>
              <a:rPr lang="es-ES" sz="2400" b="1" dirty="0">
                <a:latin typeface="Candara" panose="020E0502030303020204" pitchFamily="34" charset="0"/>
              </a:rPr>
              <a:t>no son neutras</a:t>
            </a:r>
            <a:r>
              <a:rPr lang="es-ES" sz="2400" dirty="0">
                <a:latin typeface="Candara" panose="020E0502030303020204" pitchFamily="34" charset="0"/>
              </a:rPr>
              <a:t>: </a:t>
            </a:r>
            <a:br>
              <a:rPr lang="es-ES" sz="2400" dirty="0">
                <a:latin typeface="Candara" panose="020E0502030303020204" pitchFamily="34" charset="0"/>
              </a:rPr>
            </a:br>
            <a:br>
              <a:rPr lang="es-ES" sz="2400" dirty="0">
                <a:latin typeface="Candara" panose="020E0502030303020204" pitchFamily="34" charset="0"/>
              </a:rPr>
            </a:br>
            <a:r>
              <a:rPr lang="es-ES" sz="2400" dirty="0">
                <a:latin typeface="Candara" panose="020E0502030303020204" pitchFamily="34" charset="0"/>
              </a:rPr>
              <a:t>	- mayor </a:t>
            </a:r>
            <a:r>
              <a:rPr lang="es-ES" sz="2400" b="1" dirty="0">
                <a:latin typeface="Candara" panose="020E0502030303020204" pitchFamily="34" charset="0"/>
              </a:rPr>
              <a:t>eficacia</a:t>
            </a:r>
            <a:r>
              <a:rPr lang="es-ES" sz="2400" dirty="0">
                <a:latin typeface="Candara" panose="020E0502030303020204" pitchFamily="34" charset="0"/>
              </a:rPr>
              <a:t> si consideran las desigualdades y se 	evitan posibles daños inesperados</a:t>
            </a:r>
            <a:br>
              <a:rPr lang="es-ES" sz="2400" dirty="0">
                <a:latin typeface="Candara" panose="020E0502030303020204" pitchFamily="34" charset="0"/>
              </a:rPr>
            </a:br>
            <a:br>
              <a:rPr lang="es-CL" sz="2400" dirty="0">
                <a:latin typeface="Candara" panose="020E0502030303020204" pitchFamily="34" charset="0"/>
              </a:rPr>
            </a:br>
            <a:r>
              <a:rPr lang="es-CL" sz="2400" dirty="0">
                <a:latin typeface="Candara" panose="020E0502030303020204" pitchFamily="34" charset="0"/>
              </a:rPr>
              <a:t>	</a:t>
            </a:r>
            <a:r>
              <a:rPr lang="es-ES" sz="2400" dirty="0">
                <a:latin typeface="Candara" panose="020E0502030303020204" pitchFamily="34" charset="0"/>
              </a:rPr>
              <a:t>- la </a:t>
            </a:r>
            <a:r>
              <a:rPr lang="es-ES" sz="2400" b="1" dirty="0" err="1">
                <a:latin typeface="Candara" panose="020E0502030303020204" pitchFamily="34" charset="0"/>
              </a:rPr>
              <a:t>invisibilización</a:t>
            </a:r>
            <a:r>
              <a:rPr lang="es-ES" sz="2400" dirty="0">
                <a:latin typeface="Candara" panose="020E0502030303020204" pitchFamily="34" charset="0"/>
              </a:rPr>
              <a:t> de las mujeres (y otros grupos en su 	caso) en las intervenciones de desarrollo complica la 	definición de estrategias para apoyar la satisfacción de 	sus necesidades</a:t>
            </a:r>
            <a:br>
              <a:rPr lang="es-ES" sz="2400" dirty="0">
                <a:latin typeface="Candara" panose="020E0502030303020204" pitchFamily="34" charset="0"/>
              </a:rPr>
            </a:br>
            <a:br>
              <a:rPr lang="es-ES" sz="2400" dirty="0">
                <a:latin typeface="Candara" panose="020E0502030303020204" pitchFamily="34" charset="0"/>
              </a:rPr>
            </a:br>
            <a:r>
              <a:rPr lang="es-ES" sz="2400" dirty="0">
                <a:latin typeface="Candara" panose="020E0502030303020204" pitchFamily="34" charset="0"/>
              </a:rPr>
              <a:t>	- incluir siempre a los </a:t>
            </a:r>
            <a:r>
              <a:rPr lang="es-ES" sz="2400" b="1" dirty="0">
                <a:latin typeface="Candara" panose="020E0502030303020204" pitchFamily="34" charset="0"/>
              </a:rPr>
              <a:t>hombres</a:t>
            </a:r>
            <a:r>
              <a:rPr lang="es-ES" sz="2400" dirty="0">
                <a:latin typeface="Candara" panose="020E0502030303020204" pitchFamily="34" charset="0"/>
              </a:rPr>
              <a:t> como elemento clave para 	asegurar resultados</a:t>
            </a:r>
            <a:br>
              <a:rPr lang="es-ES" sz="2400" dirty="0">
                <a:latin typeface="Candara" panose="020E0502030303020204" pitchFamily="34" charset="0"/>
              </a:rPr>
            </a:br>
            <a:br>
              <a:rPr lang="es-ES" sz="24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br>
              <a:rPr lang="es-ES_tradnl" sz="2000" dirty="0">
                <a:latin typeface="Candara" panose="020E0502030303020204" pitchFamily="34" charset="0"/>
              </a:rPr>
            </a:br>
            <a:endParaRPr lang="es-ES_tradnl" sz="2000" dirty="0">
              <a:latin typeface="Candara" panose="020E0502030303020204" pitchFamily="34" charset="0"/>
            </a:endParaRPr>
          </a:p>
        </p:txBody>
      </p:sp>
    </p:spTree>
    <p:extLst>
      <p:ext uri="{BB962C8B-B14F-4D97-AF65-F5344CB8AC3E}">
        <p14:creationId xmlns:p14="http://schemas.microsoft.com/office/powerpoint/2010/main" val="221832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2290" y="132776"/>
            <a:ext cx="10599799" cy="5541513"/>
          </a:xfrm>
        </p:spPr>
        <p:txBody>
          <a:bodyPr/>
          <a:lstStyle/>
          <a:p>
            <a:r>
              <a:rPr lang="es-ES" sz="2800" b="1" dirty="0">
                <a:latin typeface="Candara" panose="020E0502030303020204" pitchFamily="34" charset="0"/>
              </a:rPr>
              <a:t>¿Qué implica la planificación con enfoque de género?</a:t>
            </a:r>
            <a:br>
              <a:rPr lang="es-ES" sz="2800" b="1" dirty="0">
                <a:latin typeface="Candara" panose="020E0502030303020204" pitchFamily="34" charset="0"/>
              </a:rPr>
            </a:br>
            <a:br>
              <a:rPr lang="es-ES" sz="2000" dirty="0">
                <a:latin typeface="Candara" panose="020E0502030303020204" pitchFamily="34" charset="0"/>
              </a:rPr>
            </a:br>
            <a:r>
              <a:rPr lang="es-ES" sz="2000" b="1" dirty="0">
                <a:latin typeface="Candara" panose="020E0502030303020204" pitchFamily="34" charset="0"/>
              </a:rPr>
              <a:t>Análisis del problema con enfoque de g</a:t>
            </a:r>
            <a:r>
              <a:rPr lang="es-CL" sz="2000" b="1" dirty="0" err="1">
                <a:latin typeface="Candara" panose="020E0502030303020204" pitchFamily="34" charset="0"/>
              </a:rPr>
              <a:t>énero</a:t>
            </a:r>
            <a:br>
              <a:rPr lang="es-ES" sz="2000" dirty="0">
                <a:latin typeface="Candara" panose="020E0502030303020204" pitchFamily="34" charset="0"/>
              </a:rPr>
            </a:br>
            <a:br>
              <a:rPr lang="es-ES" sz="2000" dirty="0">
                <a:latin typeface="Candara" panose="020E0502030303020204" pitchFamily="34" charset="0"/>
              </a:rPr>
            </a:br>
            <a:r>
              <a:rPr lang="es-ES" sz="2000" dirty="0">
                <a:latin typeface="Candara" panose="020E0502030303020204" pitchFamily="34" charset="0"/>
              </a:rPr>
              <a:t>- </a:t>
            </a:r>
            <a:r>
              <a:rPr lang="es-CL" sz="2000" dirty="0">
                <a:latin typeface="Candara" panose="020E0502030303020204" pitchFamily="34" charset="0"/>
              </a:rPr>
              <a:t>Identificar y analizar las </a:t>
            </a:r>
            <a:r>
              <a:rPr lang="es-CL" sz="2000" b="1" dirty="0">
                <a:latin typeface="Candara" panose="020E0502030303020204" pitchFamily="34" charset="0"/>
              </a:rPr>
              <a:t>necesidades diferenciadas </a:t>
            </a:r>
            <a:r>
              <a:rPr lang="es-CL" sz="2000" dirty="0">
                <a:latin typeface="Candara" panose="020E0502030303020204" pitchFamily="34" charset="0"/>
              </a:rPr>
              <a:t>de hombres y mujeres, y otros grupos en su caso</a:t>
            </a:r>
            <a:br>
              <a:rPr lang="es-CL" sz="2000" dirty="0">
                <a:latin typeface="Candara" panose="020E0502030303020204" pitchFamily="34" charset="0"/>
              </a:rPr>
            </a:br>
            <a:br>
              <a:rPr lang="es-CL" sz="2000" dirty="0">
                <a:latin typeface="Candara" panose="020E0502030303020204" pitchFamily="34" charset="0"/>
              </a:rPr>
            </a:br>
            <a:r>
              <a:rPr lang="es-CL" sz="2000" dirty="0">
                <a:latin typeface="Candara" panose="020E0502030303020204" pitchFamily="34" charset="0"/>
              </a:rPr>
              <a:t>- Considerar las </a:t>
            </a:r>
            <a:r>
              <a:rPr lang="es-CL" sz="2000" b="1" dirty="0">
                <a:latin typeface="Candara" panose="020E0502030303020204" pitchFamily="34" charset="0"/>
              </a:rPr>
              <a:t>relaciones de poder</a:t>
            </a:r>
            <a:br>
              <a:rPr lang="es-CL" sz="2000" b="1" dirty="0">
                <a:latin typeface="Candara" panose="020E0502030303020204" pitchFamily="34" charset="0"/>
              </a:rPr>
            </a:br>
            <a:br>
              <a:rPr lang="es-CL" sz="2000" dirty="0">
                <a:latin typeface="Candara" panose="020E0502030303020204" pitchFamily="34" charset="0"/>
              </a:rPr>
            </a:br>
            <a:r>
              <a:rPr lang="es-CL" sz="2000" dirty="0">
                <a:latin typeface="Candara" panose="020E0502030303020204" pitchFamily="34" charset="0"/>
              </a:rPr>
              <a:t>- Tener en cuenta el </a:t>
            </a:r>
            <a:r>
              <a:rPr lang="es-CL" sz="2000" b="1" dirty="0">
                <a:latin typeface="Candara" panose="020E0502030303020204" pitchFamily="34" charset="0"/>
              </a:rPr>
              <a:t>acceso y control de recursos</a:t>
            </a:r>
            <a:br>
              <a:rPr lang="es-CL" sz="2000" dirty="0">
                <a:latin typeface="Candara" panose="020E0502030303020204" pitchFamily="34" charset="0"/>
              </a:rPr>
            </a:br>
            <a:br>
              <a:rPr lang="es-CL" sz="2000" dirty="0">
                <a:latin typeface="Candara" panose="020E0502030303020204" pitchFamily="34" charset="0"/>
              </a:rPr>
            </a:br>
            <a:r>
              <a:rPr lang="es-CL" sz="2000" dirty="0">
                <a:latin typeface="Candara" panose="020E0502030303020204" pitchFamily="34" charset="0"/>
              </a:rPr>
              <a:t>- Reconocer las desigualdades e identificar vías para </a:t>
            </a:r>
            <a:r>
              <a:rPr lang="es-CL" sz="2000" b="1" dirty="0">
                <a:latin typeface="Candara" panose="020E0502030303020204" pitchFamily="34" charset="0"/>
              </a:rPr>
              <a:t>abordar las brechas</a:t>
            </a:r>
            <a:br>
              <a:rPr lang="es-CL" sz="2000" b="1" dirty="0">
                <a:latin typeface="Candara" panose="020E0502030303020204" pitchFamily="34" charset="0"/>
              </a:rPr>
            </a:br>
            <a:br>
              <a:rPr lang="es-CL" sz="2000" b="1" dirty="0">
                <a:latin typeface="Candara" panose="020E0502030303020204" pitchFamily="34" charset="0"/>
              </a:rPr>
            </a:br>
            <a:r>
              <a:rPr lang="es-CL" sz="2000" b="1" dirty="0">
                <a:latin typeface="Candara" panose="020E0502030303020204" pitchFamily="34" charset="0"/>
              </a:rPr>
              <a:t>- </a:t>
            </a:r>
            <a:r>
              <a:rPr lang="es-CL" sz="2000" dirty="0">
                <a:latin typeface="Candara" panose="020E0502030303020204" pitchFamily="34" charset="0"/>
              </a:rPr>
              <a:t>Incorporar el análisis de </a:t>
            </a:r>
            <a:r>
              <a:rPr lang="es-CL" sz="2000" b="1" dirty="0">
                <a:latin typeface="Candara" panose="020E0502030303020204" pitchFamily="34" charset="0"/>
              </a:rPr>
              <a:t>otras características o condiciones </a:t>
            </a:r>
            <a:r>
              <a:rPr lang="es-CL" sz="2000" dirty="0">
                <a:latin typeface="Candara" panose="020E0502030303020204" pitchFamily="34" charset="0"/>
              </a:rPr>
              <a:t>que pueden potenciar las desigualdades (interseccionalidad)</a:t>
            </a:r>
            <a:br>
              <a:rPr lang="es-CL" sz="2000" dirty="0">
                <a:latin typeface="Candara" panose="020E0502030303020204" pitchFamily="34" charset="0"/>
              </a:rPr>
            </a:br>
            <a:br>
              <a:rPr lang="es-CL" sz="2000" dirty="0">
                <a:latin typeface="Candara" panose="020E0502030303020204" pitchFamily="34" charset="0"/>
              </a:rPr>
            </a:br>
            <a:r>
              <a:rPr lang="es-CL" sz="2000" dirty="0">
                <a:latin typeface="Candara" panose="020E0502030303020204" pitchFamily="34" charset="0"/>
              </a:rPr>
              <a:t>- Otros elementos: uso del tiempo, división del trabajo, prioridades, derechos y normas de género</a:t>
            </a:r>
            <a:br>
              <a:rPr lang="es-CL" sz="2000" b="1" dirty="0">
                <a:latin typeface="Candara" panose="020E0502030303020204" pitchFamily="34" charset="0"/>
              </a:rPr>
            </a:br>
            <a:br>
              <a:rPr lang="es-CL" sz="2000" b="1" dirty="0">
                <a:latin typeface="Candara" panose="020E0502030303020204" pitchFamily="34" charset="0"/>
              </a:rPr>
            </a:br>
            <a:r>
              <a:rPr lang="es-CL" sz="2000" b="1" dirty="0">
                <a:latin typeface="Candara" panose="020E0502030303020204" pitchFamily="34" charset="0"/>
              </a:rPr>
              <a:t> </a:t>
            </a:r>
            <a:endParaRPr lang="es-ES_tradnl" sz="2000" b="1" dirty="0">
              <a:latin typeface="Candara" panose="020E0502030303020204" pitchFamily="34" charset="0"/>
            </a:endParaRPr>
          </a:p>
        </p:txBody>
      </p:sp>
      <p:graphicFrame>
        <p:nvGraphicFramePr>
          <p:cNvPr id="11" name="Tabla 11">
            <a:extLst>
              <a:ext uri="{FF2B5EF4-FFF2-40B4-BE49-F238E27FC236}">
                <a16:creationId xmlns:a16="http://schemas.microsoft.com/office/drawing/2014/main" id="{7A63A64C-93C0-4ED9-85DB-1A33BD05A4C1}"/>
              </a:ext>
            </a:extLst>
          </p:cNvPr>
          <p:cNvGraphicFramePr>
            <a:graphicFrameLocks noGrp="1"/>
          </p:cNvGraphicFramePr>
          <p:nvPr>
            <p:extLst>
              <p:ext uri="{D42A27DB-BD31-4B8C-83A1-F6EECF244321}">
                <p14:modId xmlns:p14="http://schemas.microsoft.com/office/powerpoint/2010/main" val="1674152886"/>
              </p:ext>
            </p:extLst>
          </p:nvPr>
        </p:nvGraphicFramePr>
        <p:xfrm>
          <a:off x="6532228" y="5523977"/>
          <a:ext cx="3490069" cy="764089"/>
        </p:xfrm>
        <a:graphic>
          <a:graphicData uri="http://schemas.openxmlformats.org/drawingml/2006/table">
            <a:tbl>
              <a:tblPr firstRow="1" bandRow="1">
                <a:tableStyleId>{5C22544A-7EE6-4342-B048-85BDC9FD1C3A}</a:tableStyleId>
              </a:tblPr>
              <a:tblGrid>
                <a:gridCol w="3490069">
                  <a:extLst>
                    <a:ext uri="{9D8B030D-6E8A-4147-A177-3AD203B41FA5}">
                      <a16:colId xmlns:a16="http://schemas.microsoft.com/office/drawing/2014/main" val="1465815728"/>
                    </a:ext>
                  </a:extLst>
                </a:gridCol>
              </a:tblGrid>
              <a:tr h="764089">
                <a:tc>
                  <a:txBody>
                    <a:bodyPr/>
                    <a:lstStyle/>
                    <a:p>
                      <a:r>
                        <a:rPr lang="es-ES" sz="1800" b="1" i="0" u="none" strike="noStrike" kern="1200" baseline="0" dirty="0">
                          <a:solidFill>
                            <a:schemeClr val="lt1"/>
                          </a:solidFill>
                          <a:latin typeface="Candara" panose="020E0502030303020204" pitchFamily="34" charset="0"/>
                          <a:ea typeface="+mn-ea"/>
                          <a:cs typeface="+mn-cs"/>
                        </a:rPr>
                        <a:t>*Nota orientativa para el análisis de género</a:t>
                      </a:r>
                      <a:endParaRPr lang="es-ES" b="1" dirty="0">
                        <a:latin typeface="Candara" panose="020E0502030303020204" pitchFamily="34" charset="0"/>
                      </a:endParaRPr>
                    </a:p>
                  </a:txBody>
                  <a:tcPr/>
                </a:tc>
                <a:extLst>
                  <a:ext uri="{0D108BD9-81ED-4DB2-BD59-A6C34878D82A}">
                    <a16:rowId xmlns:a16="http://schemas.microsoft.com/office/drawing/2014/main" val="139368809"/>
                  </a:ext>
                </a:extLst>
              </a:tr>
            </a:tbl>
          </a:graphicData>
        </a:graphic>
      </p:graphicFrame>
    </p:spTree>
    <p:extLst>
      <p:ext uri="{BB962C8B-B14F-4D97-AF65-F5344CB8AC3E}">
        <p14:creationId xmlns:p14="http://schemas.microsoft.com/office/powerpoint/2010/main" val="43495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A86D0A0-922C-A40E-D749-B57F47B8D979}"/>
              </a:ext>
            </a:extLst>
          </p:cNvPr>
          <p:cNvSpPr/>
          <p:nvPr/>
        </p:nvSpPr>
        <p:spPr>
          <a:xfrm>
            <a:off x="1395663" y="1708484"/>
            <a:ext cx="9853863" cy="502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Diagrama de flujo: conector 3">
            <a:extLst>
              <a:ext uri="{FF2B5EF4-FFF2-40B4-BE49-F238E27FC236}">
                <a16:creationId xmlns:a16="http://schemas.microsoft.com/office/drawing/2014/main" id="{0DB34146-22A9-4F9E-B1C6-A33EDC191BE9}"/>
              </a:ext>
            </a:extLst>
          </p:cNvPr>
          <p:cNvSpPr/>
          <p:nvPr/>
        </p:nvSpPr>
        <p:spPr>
          <a:xfrm>
            <a:off x="7084226" y="2507338"/>
            <a:ext cx="1943885" cy="270665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577" name="Rectangle 3"/>
          <p:cNvSpPr>
            <a:spLocks noChangeArrowheads="1"/>
          </p:cNvSpPr>
          <p:nvPr/>
        </p:nvSpPr>
        <p:spPr bwMode="auto">
          <a:xfrm>
            <a:off x="1774826" y="2878138"/>
            <a:ext cx="1196975" cy="1008062"/>
          </a:xfrm>
          <a:prstGeom prst="rect">
            <a:avLst/>
          </a:prstGeom>
          <a:solidFill>
            <a:srgbClr val="FFC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algn="ctr"/>
            <a:r>
              <a:rPr lang="es-ES" sz="1700" b="1" dirty="0">
                <a:latin typeface="Candara" panose="020E0502030303020204" pitchFamily="34" charset="0"/>
              </a:rPr>
              <a:t>Insumos</a:t>
            </a:r>
          </a:p>
        </p:txBody>
      </p:sp>
      <p:sp>
        <p:nvSpPr>
          <p:cNvPr id="22531" name="Rectangle 4"/>
          <p:cNvSpPr>
            <a:spLocks noChangeArrowheads="1"/>
          </p:cNvSpPr>
          <p:nvPr/>
        </p:nvSpPr>
        <p:spPr bwMode="auto">
          <a:xfrm>
            <a:off x="9117880" y="2878138"/>
            <a:ext cx="1425575" cy="914400"/>
          </a:xfrm>
          <a:prstGeom prst="rect">
            <a:avLst/>
          </a:prstGeom>
          <a:solidFill>
            <a:schemeClr val="accent5">
              <a:lumMod val="75000"/>
            </a:schemeClr>
          </a:solidFill>
          <a:ln w="28575">
            <a:solidFill>
              <a:schemeClr val="accent6">
                <a:lumMod val="75000"/>
              </a:schemeClr>
            </a:solidFill>
            <a:miter lim="800000"/>
            <a:headEnd/>
            <a:tailEnd/>
          </a:ln>
        </p:spPr>
        <p:txBody>
          <a:bodyPr wrap="none" anchor="ctr"/>
          <a:lstStyle/>
          <a:p>
            <a:pPr algn="ctr">
              <a:defRPr/>
            </a:pPr>
            <a:r>
              <a:rPr lang="es-ES" sz="1700" b="1" dirty="0">
                <a:solidFill>
                  <a:schemeClr val="bg1"/>
                </a:solidFill>
                <a:latin typeface="Candara" panose="020E0502030303020204" pitchFamily="34" charset="0"/>
              </a:rPr>
              <a:t>Impacto</a:t>
            </a:r>
          </a:p>
        </p:txBody>
      </p:sp>
      <p:sp>
        <p:nvSpPr>
          <p:cNvPr id="24579" name="Rectangle 5"/>
          <p:cNvSpPr>
            <a:spLocks noChangeArrowheads="1"/>
          </p:cNvSpPr>
          <p:nvPr/>
        </p:nvSpPr>
        <p:spPr bwMode="auto">
          <a:xfrm>
            <a:off x="4343400" y="2878138"/>
            <a:ext cx="1295400" cy="990600"/>
          </a:xfrm>
          <a:prstGeom prst="rect">
            <a:avLst/>
          </a:prstGeom>
          <a:solidFill>
            <a:srgbClr val="FFC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algn="ctr"/>
            <a:r>
              <a:rPr lang="es-ES" sz="1700" b="1" dirty="0">
                <a:solidFill>
                  <a:srgbClr val="C00000"/>
                </a:solidFill>
                <a:latin typeface="Candara" panose="020E0502030303020204" pitchFamily="34" charset="0"/>
              </a:rPr>
              <a:t>Productos</a:t>
            </a:r>
          </a:p>
        </p:txBody>
      </p:sp>
      <p:sp>
        <p:nvSpPr>
          <p:cNvPr id="24580" name="Text Box 6"/>
          <p:cNvSpPr txBox="1">
            <a:spLocks noChangeArrowheads="1"/>
          </p:cNvSpPr>
          <p:nvPr/>
        </p:nvSpPr>
        <p:spPr bwMode="auto">
          <a:xfrm>
            <a:off x="1875335" y="3868738"/>
            <a:ext cx="101341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400" b="1" dirty="0">
                <a:latin typeface="+mn-lt"/>
              </a:rPr>
              <a:t>Lo que </a:t>
            </a:r>
          </a:p>
          <a:p>
            <a:pPr algn="ctr" eaLnBrk="1" hangingPunct="1"/>
            <a:r>
              <a:rPr lang="es-ES" sz="1400" b="1" dirty="0">
                <a:latin typeface="Candara" panose="020E0502030303020204" pitchFamily="34" charset="0"/>
              </a:rPr>
              <a:t>invertimos</a:t>
            </a:r>
          </a:p>
        </p:txBody>
      </p:sp>
      <p:sp>
        <p:nvSpPr>
          <p:cNvPr id="24581" name="Text Box 7"/>
          <p:cNvSpPr txBox="1">
            <a:spLocks noChangeArrowheads="1"/>
          </p:cNvSpPr>
          <p:nvPr/>
        </p:nvSpPr>
        <p:spPr bwMode="auto">
          <a:xfrm>
            <a:off x="7178473" y="4059923"/>
            <a:ext cx="175497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600" b="1" dirty="0">
                <a:solidFill>
                  <a:schemeClr val="bg1"/>
                </a:solidFill>
                <a:latin typeface="Candara" panose="020E0502030303020204" pitchFamily="34" charset="0"/>
              </a:rPr>
              <a:t>CAMBIO DESEADO: ¿para qué lo hacemos?</a:t>
            </a:r>
            <a:endParaRPr lang="es-ES" sz="1200" b="1" dirty="0">
              <a:solidFill>
                <a:schemeClr val="bg1"/>
              </a:solidFill>
              <a:latin typeface="Candara" panose="020E0502030303020204" pitchFamily="34" charset="0"/>
            </a:endParaRPr>
          </a:p>
        </p:txBody>
      </p:sp>
      <p:sp>
        <p:nvSpPr>
          <p:cNvPr id="24582" name="Text Box 8"/>
          <p:cNvSpPr txBox="1">
            <a:spLocks noChangeArrowheads="1"/>
          </p:cNvSpPr>
          <p:nvPr/>
        </p:nvSpPr>
        <p:spPr bwMode="auto">
          <a:xfrm>
            <a:off x="3155558" y="3868738"/>
            <a:ext cx="86914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400" b="1" dirty="0">
                <a:latin typeface="Candara" panose="020E0502030303020204" pitchFamily="34" charset="0"/>
              </a:rPr>
              <a:t>Lo que </a:t>
            </a:r>
          </a:p>
          <a:p>
            <a:pPr algn="ctr" eaLnBrk="1" hangingPunct="1"/>
            <a:r>
              <a:rPr lang="es-ES" sz="1400" b="1" dirty="0">
                <a:latin typeface="Candara" panose="020E0502030303020204" pitchFamily="34" charset="0"/>
              </a:rPr>
              <a:t>hacemos</a:t>
            </a:r>
          </a:p>
        </p:txBody>
      </p:sp>
      <p:sp>
        <p:nvSpPr>
          <p:cNvPr id="24583" name="Text Box 9"/>
          <p:cNvSpPr txBox="1">
            <a:spLocks noChangeArrowheads="1"/>
          </p:cNvSpPr>
          <p:nvPr/>
        </p:nvSpPr>
        <p:spPr bwMode="auto">
          <a:xfrm>
            <a:off x="4469670" y="3944938"/>
            <a:ext cx="11031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400" b="1" dirty="0">
                <a:latin typeface="Candara" panose="020E0502030303020204" pitchFamily="34" charset="0"/>
              </a:rPr>
              <a:t>Lo que </a:t>
            </a:r>
          </a:p>
          <a:p>
            <a:pPr algn="ctr" eaLnBrk="1" hangingPunct="1"/>
            <a:r>
              <a:rPr lang="es-ES" sz="1400" b="1" dirty="0">
                <a:latin typeface="Candara" panose="020E0502030303020204" pitchFamily="34" charset="0"/>
              </a:rPr>
              <a:t>producimos</a:t>
            </a:r>
          </a:p>
        </p:txBody>
      </p:sp>
      <p:sp>
        <p:nvSpPr>
          <p:cNvPr id="22539" name="AutoShape 12"/>
          <p:cNvSpPr>
            <a:spLocks noChangeArrowheads="1"/>
          </p:cNvSpPr>
          <p:nvPr/>
        </p:nvSpPr>
        <p:spPr bwMode="auto">
          <a:xfrm>
            <a:off x="8839200" y="3182938"/>
            <a:ext cx="228600" cy="381000"/>
          </a:xfrm>
          <a:prstGeom prst="rightArrow">
            <a:avLst>
              <a:gd name="adj1" fmla="val 39583"/>
              <a:gd name="adj2" fmla="val 53644"/>
            </a:avLst>
          </a:prstGeom>
          <a:solidFill>
            <a:schemeClr val="accent6">
              <a:lumMod val="75000"/>
            </a:schemeClr>
          </a:solidFill>
          <a:ln w="28575">
            <a:solidFill>
              <a:schemeClr val="accent6">
                <a:lumMod val="75000"/>
              </a:schemeClr>
            </a:solidFill>
            <a:miter lim="800000"/>
            <a:headEnd/>
            <a:tailEnd/>
          </a:ln>
        </p:spPr>
        <p:txBody>
          <a:bodyPr wrap="none" anchor="ctr"/>
          <a:lstStyle/>
          <a:p>
            <a:pPr>
              <a:defRPr/>
            </a:pPr>
            <a:endParaRPr lang="es-ES" dirty="0">
              <a:latin typeface="Arial" pitchFamily="34" charset="0"/>
            </a:endParaRPr>
          </a:p>
        </p:txBody>
      </p:sp>
      <p:sp>
        <p:nvSpPr>
          <p:cNvPr id="22540" name="Rectangle 13"/>
          <p:cNvSpPr>
            <a:spLocks noChangeArrowheads="1"/>
          </p:cNvSpPr>
          <p:nvPr/>
        </p:nvSpPr>
        <p:spPr bwMode="auto">
          <a:xfrm>
            <a:off x="7467600" y="2878138"/>
            <a:ext cx="1295400" cy="914400"/>
          </a:xfrm>
          <a:prstGeom prst="rect">
            <a:avLst/>
          </a:prstGeom>
          <a:solidFill>
            <a:schemeClr val="accent5">
              <a:lumMod val="60000"/>
              <a:lumOff val="40000"/>
            </a:schemeClr>
          </a:solidFill>
          <a:ln w="28575">
            <a:noFill/>
            <a:miter lim="800000"/>
            <a:headEnd/>
            <a:tailEnd/>
          </a:ln>
        </p:spPr>
        <p:txBody>
          <a:bodyPr wrap="none" anchor="ctr"/>
          <a:lstStyle/>
          <a:p>
            <a:pPr algn="ctr">
              <a:defRPr/>
            </a:pPr>
            <a:r>
              <a:rPr lang="es-ES" sz="1700" b="1" dirty="0">
                <a:solidFill>
                  <a:schemeClr val="bg1"/>
                </a:solidFill>
                <a:latin typeface="Candara" panose="020E0502030303020204" pitchFamily="34" charset="0"/>
              </a:rPr>
              <a:t>Efectos </a:t>
            </a:r>
          </a:p>
          <a:p>
            <a:pPr algn="ctr">
              <a:defRPr/>
            </a:pPr>
            <a:r>
              <a:rPr lang="es-ES" sz="1700" b="1" dirty="0">
                <a:solidFill>
                  <a:schemeClr val="bg1"/>
                </a:solidFill>
                <a:latin typeface="Candara" panose="020E0502030303020204" pitchFamily="34" charset="0"/>
              </a:rPr>
              <a:t>esperados</a:t>
            </a:r>
          </a:p>
        </p:txBody>
      </p:sp>
      <p:sp>
        <p:nvSpPr>
          <p:cNvPr id="24588" name="Text Box 14"/>
          <p:cNvSpPr txBox="1">
            <a:spLocks noChangeArrowheads="1"/>
          </p:cNvSpPr>
          <p:nvPr/>
        </p:nvSpPr>
        <p:spPr bwMode="auto">
          <a:xfrm>
            <a:off x="5638800" y="3030538"/>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700" b="1" dirty="0">
                <a:latin typeface="Candara" panose="020E0502030303020204" pitchFamily="34" charset="0"/>
              </a:rPr>
              <a:t>Contribuyen a </a:t>
            </a:r>
          </a:p>
        </p:txBody>
      </p:sp>
      <p:sp>
        <p:nvSpPr>
          <p:cNvPr id="24590" name="AutoShape 16"/>
          <p:cNvSpPr>
            <a:spLocks/>
          </p:cNvSpPr>
          <p:nvPr/>
        </p:nvSpPr>
        <p:spPr bwMode="auto">
          <a:xfrm rot="5400000">
            <a:off x="2915444" y="3628231"/>
            <a:ext cx="228600" cy="2401888"/>
          </a:xfrm>
          <a:prstGeom prst="rightBrace">
            <a:avLst>
              <a:gd name="adj1" fmla="val 87558"/>
              <a:gd name="adj2" fmla="val 50000"/>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s-ES"/>
          </a:p>
        </p:txBody>
      </p:sp>
      <p:sp>
        <p:nvSpPr>
          <p:cNvPr id="24591" name="Text Box 17"/>
          <p:cNvSpPr txBox="1">
            <a:spLocks noChangeArrowheads="1"/>
          </p:cNvSpPr>
          <p:nvPr/>
        </p:nvSpPr>
        <p:spPr bwMode="auto">
          <a:xfrm>
            <a:off x="1828800" y="5019676"/>
            <a:ext cx="2438400" cy="646331"/>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800" b="1" dirty="0">
                <a:latin typeface="Candara" panose="020E0502030303020204" pitchFamily="34" charset="0"/>
              </a:rPr>
              <a:t>Foco de los antiguos enfoques</a:t>
            </a:r>
          </a:p>
        </p:txBody>
      </p:sp>
      <p:sp>
        <p:nvSpPr>
          <p:cNvPr id="22545" name="AutoShape 18"/>
          <p:cNvSpPr>
            <a:spLocks noChangeArrowheads="1"/>
          </p:cNvSpPr>
          <p:nvPr/>
        </p:nvSpPr>
        <p:spPr bwMode="auto">
          <a:xfrm>
            <a:off x="5715000" y="2954338"/>
            <a:ext cx="1676400" cy="838200"/>
          </a:xfrm>
          <a:prstGeom prst="rightArrow">
            <a:avLst>
              <a:gd name="adj1" fmla="val 70000"/>
              <a:gd name="adj2" fmla="val 64315"/>
            </a:avLst>
          </a:prstGeom>
          <a:noFill/>
          <a:ln w="28575">
            <a:solidFill>
              <a:schemeClr val="tx1">
                <a:lumMod val="95000"/>
                <a:lumOff val="5000"/>
              </a:schemeClr>
            </a:solidFill>
            <a:miter lim="800000"/>
            <a:headEnd/>
            <a:tailEnd/>
          </a:ln>
        </p:spPr>
        <p:txBody>
          <a:bodyPr wrap="none" anchor="ctr"/>
          <a:lstStyle/>
          <a:p>
            <a:pPr>
              <a:defRPr/>
            </a:pPr>
            <a:endParaRPr lang="es-ES" dirty="0">
              <a:latin typeface="Arial" pitchFamily="34" charset="0"/>
            </a:endParaRPr>
          </a:p>
        </p:txBody>
      </p:sp>
      <p:sp>
        <p:nvSpPr>
          <p:cNvPr id="24593" name="AutoShape 20"/>
          <p:cNvSpPr>
            <a:spLocks noChangeArrowheads="1"/>
          </p:cNvSpPr>
          <p:nvPr/>
        </p:nvSpPr>
        <p:spPr bwMode="auto">
          <a:xfrm>
            <a:off x="1905000" y="2420938"/>
            <a:ext cx="8382000" cy="228600"/>
          </a:xfrm>
          <a:prstGeom prst="rightArrow">
            <a:avLst>
              <a:gd name="adj1" fmla="val 42481"/>
              <a:gd name="adj2" fmla="val 124259"/>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s-ES" sz="1000">
              <a:solidFill>
                <a:schemeClr val="bg1"/>
              </a:solidFill>
            </a:endParaRPr>
          </a:p>
        </p:txBody>
      </p:sp>
      <p:sp>
        <p:nvSpPr>
          <p:cNvPr id="24594" name="Text Box 21"/>
          <p:cNvSpPr txBox="1">
            <a:spLocks noChangeArrowheads="1"/>
          </p:cNvSpPr>
          <p:nvPr/>
        </p:nvSpPr>
        <p:spPr bwMode="auto">
          <a:xfrm>
            <a:off x="1905000" y="2116139"/>
            <a:ext cx="2514600" cy="369887"/>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hangingPunct="1"/>
            <a:r>
              <a:rPr lang="es-ES" sz="1800" b="1" dirty="0">
                <a:solidFill>
                  <a:srgbClr val="000066"/>
                </a:solidFill>
                <a:latin typeface="Candara" panose="020E0502030303020204" pitchFamily="34" charset="0"/>
              </a:rPr>
              <a:t>Implementación</a:t>
            </a:r>
          </a:p>
        </p:txBody>
      </p:sp>
      <p:sp>
        <p:nvSpPr>
          <p:cNvPr id="24595" name="AutoShape 22"/>
          <p:cNvSpPr>
            <a:spLocks noChangeArrowheads="1"/>
          </p:cNvSpPr>
          <p:nvPr/>
        </p:nvSpPr>
        <p:spPr bwMode="auto">
          <a:xfrm flipH="1">
            <a:off x="1828800" y="6011863"/>
            <a:ext cx="8458200" cy="228600"/>
          </a:xfrm>
          <a:prstGeom prst="rightArrow">
            <a:avLst>
              <a:gd name="adj1" fmla="val 42481"/>
              <a:gd name="adj2" fmla="val 125389"/>
            </a:avLst>
          </a:prstGeom>
          <a:solidFill>
            <a:srgbClr val="99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S"/>
          </a:p>
        </p:txBody>
      </p:sp>
      <p:sp>
        <p:nvSpPr>
          <p:cNvPr id="24596" name="Text Box 23"/>
          <p:cNvSpPr txBox="1">
            <a:spLocks noChangeArrowheads="1"/>
          </p:cNvSpPr>
          <p:nvPr/>
        </p:nvSpPr>
        <p:spPr bwMode="auto">
          <a:xfrm>
            <a:off x="8537575" y="6178550"/>
            <a:ext cx="1752600" cy="369888"/>
          </a:xfrm>
          <a:prstGeom prst="rect">
            <a:avLst/>
          </a:prstGeom>
          <a:solidFill>
            <a:srgbClr val="99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hangingPunct="1"/>
            <a:r>
              <a:rPr lang="es-ES" sz="1800" b="1" dirty="0">
                <a:solidFill>
                  <a:srgbClr val="000066"/>
                </a:solidFill>
                <a:latin typeface="Candara" panose="020E0502030303020204" pitchFamily="34" charset="0"/>
              </a:rPr>
              <a:t>Planificación</a:t>
            </a:r>
          </a:p>
        </p:txBody>
      </p:sp>
      <p:sp>
        <p:nvSpPr>
          <p:cNvPr id="24597" name="AutoShape 16"/>
          <p:cNvSpPr>
            <a:spLocks/>
          </p:cNvSpPr>
          <p:nvPr/>
        </p:nvSpPr>
        <p:spPr bwMode="auto">
          <a:xfrm rot="5400000">
            <a:off x="7211219" y="2001044"/>
            <a:ext cx="457200" cy="5888038"/>
          </a:xfrm>
          <a:prstGeom prst="rightBrace">
            <a:avLst>
              <a:gd name="adj1" fmla="val 87526"/>
              <a:gd name="adj2" fmla="val 50000"/>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24599" name="Rectangle 4"/>
          <p:cNvSpPr>
            <a:spLocks noGrp="1" noChangeArrowheads="1"/>
          </p:cNvSpPr>
          <p:nvPr>
            <p:ph type="title" idx="4294967295"/>
          </p:nvPr>
        </p:nvSpPr>
        <p:spPr>
          <a:xfrm>
            <a:off x="393685" y="305118"/>
            <a:ext cx="11707271" cy="1050829"/>
          </a:xfrm>
        </p:spPr>
        <p:txBody>
          <a:bodyPr anchor="t">
            <a:noAutofit/>
          </a:bodyPr>
          <a:lstStyle/>
          <a:p>
            <a:r>
              <a:rPr lang="es-ES" altLang="ja-JP" sz="3600" b="1" dirty="0">
                <a:solidFill>
                  <a:srgbClr val="0070C0"/>
                </a:solidFill>
                <a:latin typeface="Candara" panose="020E0502030303020204" pitchFamily="34" charset="0"/>
              </a:rPr>
              <a:t>ENFOQUES METODOLÓGICOS 	  </a:t>
            </a:r>
            <a:br>
              <a:rPr lang="es-ES" altLang="ja-JP" sz="3600" b="1" dirty="0">
                <a:solidFill>
                  <a:srgbClr val="0070C0"/>
                </a:solidFill>
                <a:latin typeface="Candara" panose="020E0502030303020204" pitchFamily="34" charset="0"/>
              </a:rPr>
            </a:br>
            <a:r>
              <a:rPr lang="es-ES" altLang="ja-JP" sz="2800" b="1" dirty="0">
                <a:solidFill>
                  <a:srgbClr val="0070C0"/>
                </a:solidFill>
                <a:latin typeface="Candara" panose="020E0502030303020204" pitchFamily="34" charset="0"/>
              </a:rPr>
              <a:t>Marco lógico      Gestión Basada en Resultados      Teoría de Cambio</a:t>
            </a:r>
          </a:p>
        </p:txBody>
      </p:sp>
      <p:sp>
        <p:nvSpPr>
          <p:cNvPr id="30" name="Rectangle 3"/>
          <p:cNvSpPr>
            <a:spLocks noChangeArrowheads="1"/>
          </p:cNvSpPr>
          <p:nvPr/>
        </p:nvSpPr>
        <p:spPr bwMode="auto">
          <a:xfrm>
            <a:off x="3048000" y="2895600"/>
            <a:ext cx="1143000" cy="990600"/>
          </a:xfrm>
          <a:prstGeom prst="rect">
            <a:avLst/>
          </a:prstGeom>
          <a:solidFill>
            <a:srgbClr val="FFC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algn="ctr"/>
            <a:r>
              <a:rPr lang="es-ES" sz="1700" b="1" dirty="0">
                <a:latin typeface="Candara" panose="020E0502030303020204" pitchFamily="34" charset="0"/>
              </a:rPr>
              <a:t>Actividades</a:t>
            </a:r>
          </a:p>
        </p:txBody>
      </p:sp>
      <p:sp>
        <p:nvSpPr>
          <p:cNvPr id="3" name="Flecha: a la derecha 2">
            <a:extLst>
              <a:ext uri="{FF2B5EF4-FFF2-40B4-BE49-F238E27FC236}">
                <a16:creationId xmlns:a16="http://schemas.microsoft.com/office/drawing/2014/main" id="{2A90450E-8862-4F4E-A4FC-CE43B970652D}"/>
              </a:ext>
            </a:extLst>
          </p:cNvPr>
          <p:cNvSpPr/>
          <p:nvPr/>
        </p:nvSpPr>
        <p:spPr>
          <a:xfrm>
            <a:off x="2504646" y="830532"/>
            <a:ext cx="384108" cy="415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Flecha: a la derecha 27">
            <a:extLst>
              <a:ext uri="{FF2B5EF4-FFF2-40B4-BE49-F238E27FC236}">
                <a16:creationId xmlns:a16="http://schemas.microsoft.com/office/drawing/2014/main" id="{04E16145-DF78-4207-A585-BAC327F3210B}"/>
              </a:ext>
            </a:extLst>
          </p:cNvPr>
          <p:cNvSpPr/>
          <p:nvPr/>
        </p:nvSpPr>
        <p:spPr>
          <a:xfrm>
            <a:off x="7509710" y="802453"/>
            <a:ext cx="3841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Text Box 17">
            <a:extLst>
              <a:ext uri="{FF2B5EF4-FFF2-40B4-BE49-F238E27FC236}">
                <a16:creationId xmlns:a16="http://schemas.microsoft.com/office/drawing/2014/main" id="{DDD14CB1-DEFA-4234-A46F-4943EB835280}"/>
              </a:ext>
            </a:extLst>
          </p:cNvPr>
          <p:cNvSpPr txBox="1">
            <a:spLocks noChangeArrowheads="1"/>
          </p:cNvSpPr>
          <p:nvPr/>
        </p:nvSpPr>
        <p:spPr bwMode="auto">
          <a:xfrm>
            <a:off x="7178473" y="5207238"/>
            <a:ext cx="1889327" cy="369332"/>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800" b="1" dirty="0">
                <a:latin typeface="Candara" panose="020E0502030303020204" pitchFamily="34" charset="0"/>
              </a:rPr>
              <a:t>Teoría de Cambio</a:t>
            </a:r>
          </a:p>
        </p:txBody>
      </p:sp>
      <p:sp>
        <p:nvSpPr>
          <p:cNvPr id="2" name="Text Box 17">
            <a:extLst>
              <a:ext uri="{FF2B5EF4-FFF2-40B4-BE49-F238E27FC236}">
                <a16:creationId xmlns:a16="http://schemas.microsoft.com/office/drawing/2014/main" id="{7A66DB9E-97C2-3FE2-EC6B-25A44F0F5F5B}"/>
              </a:ext>
            </a:extLst>
          </p:cNvPr>
          <p:cNvSpPr txBox="1">
            <a:spLocks noChangeArrowheads="1"/>
          </p:cNvSpPr>
          <p:nvPr/>
        </p:nvSpPr>
        <p:spPr bwMode="auto">
          <a:xfrm>
            <a:off x="5959366" y="5213990"/>
            <a:ext cx="1124860" cy="369332"/>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800" b="1" dirty="0">
                <a:latin typeface="Candara" panose="020E0502030303020204" pitchFamily="34" charset="0"/>
              </a:rPr>
              <a:t>GBR</a:t>
            </a:r>
          </a:p>
        </p:txBody>
      </p:sp>
      <p:sp>
        <p:nvSpPr>
          <p:cNvPr id="7" name="Text Box 9">
            <a:extLst>
              <a:ext uri="{FF2B5EF4-FFF2-40B4-BE49-F238E27FC236}">
                <a16:creationId xmlns:a16="http://schemas.microsoft.com/office/drawing/2014/main" id="{40388B94-517E-E4CF-E08E-C77597C0E5E2}"/>
              </a:ext>
            </a:extLst>
          </p:cNvPr>
          <p:cNvSpPr txBox="1">
            <a:spLocks noChangeArrowheads="1"/>
          </p:cNvSpPr>
          <p:nvPr/>
        </p:nvSpPr>
        <p:spPr bwMode="auto">
          <a:xfrm>
            <a:off x="8991666" y="3941569"/>
            <a:ext cx="176041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ctr" eaLnBrk="1" hangingPunct="1"/>
            <a:r>
              <a:rPr lang="es-ES" sz="1400" b="1" dirty="0">
                <a:latin typeface="Candara" panose="020E0502030303020204" pitchFamily="34" charset="0"/>
              </a:rPr>
              <a:t>Cambios en las </a:t>
            </a:r>
          </a:p>
          <a:p>
            <a:pPr algn="ctr" eaLnBrk="1" hangingPunct="1"/>
            <a:r>
              <a:rPr lang="es-ES" sz="1400" b="1" dirty="0">
                <a:latin typeface="Candara" panose="020E0502030303020204" pitchFamily="34" charset="0"/>
              </a:rPr>
              <a:t>condiciones de</a:t>
            </a:r>
          </a:p>
          <a:p>
            <a:pPr algn="ctr" eaLnBrk="1" hangingPunct="1"/>
            <a:r>
              <a:rPr lang="es-ES" sz="1400" b="1" dirty="0">
                <a:latin typeface="Candara" panose="020E0502030303020204" pitchFamily="34" charset="0"/>
              </a:rPr>
              <a:t> vida de las personas</a:t>
            </a:r>
          </a:p>
        </p:txBody>
      </p:sp>
    </p:spTree>
    <p:extLst>
      <p:ext uri="{BB962C8B-B14F-4D97-AF65-F5344CB8AC3E}">
        <p14:creationId xmlns:p14="http://schemas.microsoft.com/office/powerpoint/2010/main" val="100712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3" name="Imagen 2">
            <a:extLst>
              <a:ext uri="{FF2B5EF4-FFF2-40B4-BE49-F238E27FC236}">
                <a16:creationId xmlns:a16="http://schemas.microsoft.com/office/drawing/2014/main" id="{EA6087CD-09A7-7645-9654-245ACBC60861}"/>
              </a:ext>
            </a:extLst>
          </p:cNvPr>
          <p:cNvPicPr>
            <a:picLocks noChangeAspect="1"/>
          </p:cNvPicPr>
          <p:nvPr/>
        </p:nvPicPr>
        <p:blipFill>
          <a:blip r:embed="rId3"/>
          <a:stretch>
            <a:fillRect/>
          </a:stretch>
        </p:blipFill>
        <p:spPr>
          <a:xfrm>
            <a:off x="-1" y="-904"/>
            <a:ext cx="12191999" cy="6857998"/>
          </a:xfrm>
          <a:prstGeom prst="rect">
            <a:avLst/>
          </a:prstGeom>
        </p:spPr>
      </p:pic>
      <p:sp>
        <p:nvSpPr>
          <p:cNvPr id="92" name="Google Shape;92;p20"/>
          <p:cNvSpPr/>
          <p:nvPr/>
        </p:nvSpPr>
        <p:spPr>
          <a:xfrm>
            <a:off x="0" y="26044"/>
            <a:ext cx="12191999" cy="6857999"/>
          </a:xfrm>
          <a:prstGeom prst="rect">
            <a:avLst/>
          </a:prstGeom>
          <a:gradFill>
            <a:gsLst>
              <a:gs pos="0">
                <a:srgbClr val="0070C0">
                  <a:alpha val="40000"/>
                </a:srgbClr>
              </a:gs>
              <a:gs pos="64000">
                <a:srgbClr val="19416A">
                  <a:alpha val="60000"/>
                </a:srgbClr>
              </a:gs>
              <a:gs pos="100000">
                <a:srgbClr val="19416A"/>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3" name="Imagen 12">
            <a:extLst>
              <a:ext uri="{FF2B5EF4-FFF2-40B4-BE49-F238E27FC236}">
                <a16:creationId xmlns:a16="http://schemas.microsoft.com/office/drawing/2014/main" id="{2B2629E5-544D-0D41-BCFC-7F1E659F1A0B}"/>
              </a:ext>
            </a:extLst>
          </p:cNvPr>
          <p:cNvPicPr>
            <a:picLocks noChangeAspect="1"/>
          </p:cNvPicPr>
          <p:nvPr/>
        </p:nvPicPr>
        <p:blipFill>
          <a:blip r:embed="rId4"/>
          <a:stretch>
            <a:fillRect/>
          </a:stretch>
        </p:blipFill>
        <p:spPr>
          <a:xfrm>
            <a:off x="11584792" y="204670"/>
            <a:ext cx="355672" cy="720000"/>
          </a:xfrm>
          <a:prstGeom prst="rect">
            <a:avLst/>
          </a:prstGeom>
        </p:spPr>
      </p:pic>
      <p:sp>
        <p:nvSpPr>
          <p:cNvPr id="2" name="Título 1">
            <a:extLst>
              <a:ext uri="{FF2B5EF4-FFF2-40B4-BE49-F238E27FC236}">
                <a16:creationId xmlns:a16="http://schemas.microsoft.com/office/drawing/2014/main" id="{2D3C3B68-1173-27EB-C824-10D7AE22D59E}"/>
              </a:ext>
            </a:extLst>
          </p:cNvPr>
          <p:cNvSpPr txBox="1">
            <a:spLocks/>
          </p:cNvSpPr>
          <p:nvPr/>
        </p:nvSpPr>
        <p:spPr>
          <a:xfrm>
            <a:off x="942626" y="2811755"/>
            <a:ext cx="10642166" cy="16387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4400" b="1" dirty="0">
                <a:solidFill>
                  <a:schemeClr val="bg1"/>
                </a:solidFill>
                <a:latin typeface="Candara" panose="020E0502030303020204" pitchFamily="34" charset="0"/>
              </a:rPr>
              <a:t>II. Entregar recomendaciones para la formulación de la propuesta </a:t>
            </a:r>
          </a:p>
        </p:txBody>
      </p:sp>
    </p:spTree>
    <p:extLst>
      <p:ext uri="{BB962C8B-B14F-4D97-AF65-F5344CB8AC3E}">
        <p14:creationId xmlns:p14="http://schemas.microsoft.com/office/powerpoint/2010/main" val="1659338464"/>
      </p:ext>
    </p:extLst>
  </p:cSld>
  <p:clrMapOvr>
    <a:masterClrMapping/>
  </p:clrMapOvr>
</p:sld>
</file>

<file path=ppt/theme/theme1.xml><?xml version="1.0" encoding="utf-8"?>
<a:theme xmlns:a="http://schemas.openxmlformats.org/drawingml/2006/main" name="Tema de Office">
  <a:themeElements>
    <a:clrScheme name="PNUD_colore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UD_template" id="{35314CA6-5425-534C-A6A8-CB584D8F7889}" vid="{3E2FBEB8-F28B-274E-B464-D16E3BA3A02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40433</TotalTime>
  <Words>4138</Words>
  <Application>Microsoft Office PowerPoint</Application>
  <PresentationFormat>Panorámica</PresentationFormat>
  <Paragraphs>461</Paragraphs>
  <Slides>31</Slides>
  <Notes>31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31</vt:i4>
      </vt:variant>
    </vt:vector>
  </HeadingPairs>
  <TitlesOfParts>
    <vt:vector size="44" baseType="lpstr">
      <vt:lpstr>Arial</vt:lpstr>
      <vt:lpstr>Calibri</vt:lpstr>
      <vt:lpstr>Calibri Light</vt:lpstr>
      <vt:lpstr>Candara</vt:lpstr>
      <vt:lpstr>Montserrat ExtraBold</vt:lpstr>
      <vt:lpstr>Myriad Pro</vt:lpstr>
      <vt:lpstr>Myriad Pro Light</vt:lpstr>
      <vt:lpstr>Nunito Sans</vt:lpstr>
      <vt:lpstr>Nunito Sans SemiBold</vt:lpstr>
      <vt:lpstr>Verdana</vt:lpstr>
      <vt:lpstr>Wingdings</vt:lpstr>
      <vt:lpstr>Wingdings 2</vt:lpstr>
      <vt:lpstr>Tema de Office</vt:lpstr>
      <vt:lpstr>Presentación de PowerPoint</vt:lpstr>
      <vt:lpstr>Presentación de PowerPoint</vt:lpstr>
      <vt:lpstr>Presentación de PowerPoint</vt:lpstr>
      <vt:lpstr>Presentación de PowerPoint</vt:lpstr>
      <vt:lpstr>Las características biológicas no deben determinar diferencias en acceso a derechos y oportunidades            </vt:lpstr>
      <vt:lpstr>¿Por qué es importante planificar con enfoque de género?    Las estrategias de desarrollo no son neutras:    - mayor eficacia si consideran las desigualdades y se  evitan posibles daños inesperados   - la invisibilización de las mujeres (y otros grupos en su  caso) en las intervenciones de desarrollo complica la  definición de estrategias para apoyar la satisfacción de  sus necesidades   - incluir siempre a los hombres como elemento clave para  asegurar resultados             </vt:lpstr>
      <vt:lpstr>¿Qué implica la planificación con enfoque de género?  Análisis del problema con enfoque de género  - Identificar y analizar las necesidades diferenciadas de hombres y mujeres, y otros grupos en su caso  - Considerar las relaciones de poder  - Tener en cuenta el acceso y control de recursos  - Reconocer las desigualdades e identificar vías para abordar las brechas  - Incorporar el análisis de otras características o condiciones que pueden potenciar las desigualdades (interseccionalidad)  - Otros elementos: uso del tiempo, división del trabajo, prioridades, derechos y normas de género   </vt:lpstr>
      <vt:lpstr>ENFOQUES METODOLÓGICOS     Marco lógico      Gestión Basada en Resultados      Teoría de Cambio</vt:lpstr>
      <vt:lpstr>Presentación de PowerPoint</vt:lpstr>
      <vt:lpstr> II. Etapas en la formulación de la propuesta</vt:lpstr>
      <vt:lpstr>1. Análisis del problema</vt:lpstr>
      <vt:lpstr>Tips para formular el problema</vt:lpstr>
      <vt:lpstr>Tips para formular el problema</vt:lpstr>
      <vt:lpstr>Presentación de PowerPoint</vt:lpstr>
      <vt:lpstr>Presentación de PowerPoint</vt:lpstr>
      <vt:lpstr> II. Etapas en la formulación de la propuesta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Planificación operativa 2019</dc:title>
  <dc:creator>Eduardo Sepulveda</dc:creator>
  <cp:lastModifiedBy>Marta Cozar</cp:lastModifiedBy>
  <cp:revision>615</cp:revision>
  <cp:lastPrinted>2019-03-21T19:45:08Z</cp:lastPrinted>
  <dcterms:created xsi:type="dcterms:W3CDTF">2019-03-21T19:44:12Z</dcterms:created>
  <dcterms:modified xsi:type="dcterms:W3CDTF">2023-10-11T15:26:29Z</dcterms:modified>
</cp:coreProperties>
</file>