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embeddedFontLst>
    <p:embeddedFont>
      <p:font typeface="Century Gothic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4" roundtripDataSignature="AMtx7miTxQUbOIREjyqq+wrDmyksv8JvA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enturyGothic-bold.fntdata"/><Relationship Id="rId10" Type="http://schemas.openxmlformats.org/officeDocument/2006/relationships/font" Target="fonts/CenturyGothic-regular.fntdata"/><Relationship Id="rId13" Type="http://schemas.openxmlformats.org/officeDocument/2006/relationships/font" Target="fonts/CenturyGothic-boldItalic.fntdata"/><Relationship Id="rId12" Type="http://schemas.openxmlformats.org/officeDocument/2006/relationships/font" Target="fonts/CenturyGothic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2" name="Google Shape;16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d1200a5896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8" name="Google Shape;168;g3d1200a5896_0_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d1c1865e5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4" name="Google Shape;174;g3d1c1865e59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d7eccda5c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0" name="Google Shape;180;g3d7eccda5ca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f0a167005c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f0a167005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6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6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41" name="Google Shape;41;p1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6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16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descripción">
  <p:cSld name="Título y descripción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5"/>
          <p:cNvSpPr txBox="1"/>
          <p:nvPr>
            <p:ph type="title"/>
          </p:nvPr>
        </p:nvSpPr>
        <p:spPr>
          <a:xfrm>
            <a:off x="2589212" y="609600"/>
            <a:ext cx="8915399" cy="311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5"/>
          <p:cNvSpPr txBox="1"/>
          <p:nvPr>
            <p:ph idx="1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7" name="Google Shape;107;p2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2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5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25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 con descripción">
  <p:cSld name="Cita con descripción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6"/>
          <p:cNvSpPr txBox="1"/>
          <p:nvPr>
            <p:ph idx="1" type="body"/>
          </p:nvPr>
        </p:nvSpPr>
        <p:spPr>
          <a:xfrm>
            <a:off x="3275012" y="3505200"/>
            <a:ext cx="753655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14" name="Google Shape;114;p26"/>
          <p:cNvSpPr txBox="1"/>
          <p:nvPr>
            <p:ph idx="2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2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6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26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19" name="Google Shape;119;p2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s-E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6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s-E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rjeta de nombre">
  <p:cSld name="Tarjeta de nombre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7"/>
          <p:cNvSpPr txBox="1"/>
          <p:nvPr>
            <p:ph type="title"/>
          </p:nvPr>
        </p:nvSpPr>
        <p:spPr>
          <a:xfrm>
            <a:off x="2589213" y="2438400"/>
            <a:ext cx="8915400" cy="27248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7"/>
          <p:cNvSpPr txBox="1"/>
          <p:nvPr>
            <p:ph idx="1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24" name="Google Shape;124;p2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7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27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r la tarjeta de nombre">
  <p:cSld name="Citar la tarjeta de nombre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8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28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31" name="Google Shape;131;p28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32" name="Google Shape;132;p2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2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28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8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36" name="Google Shape;136;p28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s-E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28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s-E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dadero o falso">
  <p:cSld name="Verdadero o falso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9"/>
          <p:cNvSpPr txBox="1"/>
          <p:nvPr>
            <p:ph type="title"/>
          </p:nvPr>
        </p:nvSpPr>
        <p:spPr>
          <a:xfrm>
            <a:off x="2589212" y="627407"/>
            <a:ext cx="8915399" cy="28800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29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41" name="Google Shape;141;p29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42" name="Google Shape;142;p2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2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29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9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30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30"/>
          <p:cNvSpPr txBox="1"/>
          <p:nvPr>
            <p:ph idx="1" type="body"/>
          </p:nvPr>
        </p:nvSpPr>
        <p:spPr>
          <a:xfrm rot="5400000">
            <a:off x="5103812" y="-381000"/>
            <a:ext cx="3886200" cy="89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49" name="Google Shape;149;p3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3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30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30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1"/>
          <p:cNvSpPr txBox="1"/>
          <p:nvPr>
            <p:ph type="title"/>
          </p:nvPr>
        </p:nvSpPr>
        <p:spPr>
          <a:xfrm rot="5400000">
            <a:off x="7756704" y="2165513"/>
            <a:ext cx="5283817" cy="2207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31"/>
          <p:cNvSpPr txBox="1"/>
          <p:nvPr>
            <p:ph idx="1" type="body"/>
          </p:nvPr>
        </p:nvSpPr>
        <p:spPr>
          <a:xfrm rot="5400000">
            <a:off x="3185803" y="30814"/>
            <a:ext cx="5283817" cy="6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56" name="Google Shape;156;p3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3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31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31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7"/>
          <p:cNvSpPr txBox="1"/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Century Gothic"/>
              <a:buNone/>
              <a:defRPr sz="5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" type="subTitle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8" name="Google Shape;48;p1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7"/>
          <p:cNvSpPr/>
          <p:nvPr/>
        </p:nvSpPr>
        <p:spPr>
          <a:xfrm>
            <a:off x="0" y="4323810"/>
            <a:ext cx="1744652" cy="778589"/>
          </a:xfrm>
          <a:custGeom>
            <a:rect b="b" l="l" r="r" t="t"/>
            <a:pathLst>
              <a:path extrusionOk="0" h="166" w="372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17"/>
          <p:cNvSpPr txBox="1"/>
          <p:nvPr>
            <p:ph idx="12" type="sldNum"/>
          </p:nvPr>
        </p:nvSpPr>
        <p:spPr>
          <a:xfrm>
            <a:off x="531812" y="4529540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8"/>
          <p:cNvSpPr txBox="1"/>
          <p:nvPr>
            <p:ph type="title"/>
          </p:nvPr>
        </p:nvSpPr>
        <p:spPr>
          <a:xfrm>
            <a:off x="2589212" y="2058750"/>
            <a:ext cx="8915399" cy="146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Century Gothic"/>
              <a:buNone/>
              <a:defRPr b="0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8"/>
          <p:cNvSpPr txBox="1"/>
          <p:nvPr>
            <p:ph idx="1" type="body"/>
          </p:nvPr>
        </p:nvSpPr>
        <p:spPr>
          <a:xfrm>
            <a:off x="2589212" y="3530129"/>
            <a:ext cx="8915399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5" name="Google Shape;55;p1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8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8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9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9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62" name="Google Shape;62;p19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63" name="Google Shape;63;p1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9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9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0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0"/>
          <p:cNvSpPr txBox="1"/>
          <p:nvPr>
            <p:ph idx="1" type="body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0" name="Google Shape;70;p20"/>
          <p:cNvSpPr txBox="1"/>
          <p:nvPr>
            <p:ph idx="2" type="body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3" type="body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2" name="Google Shape;72;p20"/>
          <p:cNvSpPr txBox="1"/>
          <p:nvPr>
            <p:ph idx="4" type="body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0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0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1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1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1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2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22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3"/>
          <p:cNvSpPr txBox="1"/>
          <p:nvPr>
            <p:ph type="title"/>
          </p:nvPr>
        </p:nvSpPr>
        <p:spPr>
          <a:xfrm>
            <a:off x="2589212" y="446088"/>
            <a:ext cx="3505199" cy="9763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Century Gothic"/>
              <a:buNone/>
              <a:defRPr b="0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3"/>
          <p:cNvSpPr txBox="1"/>
          <p:nvPr>
            <p:ph idx="1" type="body"/>
          </p:nvPr>
        </p:nvSpPr>
        <p:spPr>
          <a:xfrm>
            <a:off x="6323012" y="446088"/>
            <a:ext cx="5181600" cy="5414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91" name="Google Shape;91;p23"/>
          <p:cNvSpPr txBox="1"/>
          <p:nvPr>
            <p:ph idx="2" type="body"/>
          </p:nvPr>
        </p:nvSpPr>
        <p:spPr>
          <a:xfrm>
            <a:off x="2589212" y="1598613"/>
            <a:ext cx="3505199" cy="4262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92" name="Google Shape;92;p2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3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3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4"/>
          <p:cNvSpPr txBox="1"/>
          <p:nvPr>
            <p:ph type="title"/>
          </p:nvPr>
        </p:nvSpPr>
        <p:spPr>
          <a:xfrm>
            <a:off x="2589213" y="4800600"/>
            <a:ext cx="8915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Century Gothic"/>
              <a:buNone/>
              <a:defRPr b="0"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4"/>
          <p:cNvSpPr/>
          <p:nvPr>
            <p:ph idx="2" type="pic"/>
          </p:nvPr>
        </p:nvSpPr>
        <p:spPr>
          <a:xfrm>
            <a:off x="2589212" y="634965"/>
            <a:ext cx="8915400" cy="3854970"/>
          </a:xfrm>
          <a:prstGeom prst="rect">
            <a:avLst/>
          </a:prstGeom>
          <a:noFill/>
          <a:ln>
            <a:noFill/>
          </a:ln>
        </p:spPr>
      </p:sp>
      <p:sp>
        <p:nvSpPr>
          <p:cNvPr id="99" name="Google Shape;99;p24"/>
          <p:cNvSpPr txBox="1"/>
          <p:nvPr>
            <p:ph idx="1" type="body"/>
          </p:nvPr>
        </p:nvSpPr>
        <p:spPr>
          <a:xfrm>
            <a:off x="2589213" y="5367338"/>
            <a:ext cx="8915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0" name="Google Shape;100;p2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4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4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DDE6C3"/>
            </a:gs>
          </a:gsLst>
          <a:path path="circle">
            <a:fillToRect b="100%" l="0%" r="100%" t="0%"/>
          </a:path>
          <a:tileRect b="0%" l="-100%" r="0%" t="-100%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5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7" name="Google Shape;7;p15"/>
            <p:cNvSpPr/>
            <p:nvPr/>
          </p:nvSpPr>
          <p:spPr>
            <a:xfrm>
              <a:off x="2487613" y="2284413"/>
              <a:ext cx="85725" cy="533400"/>
            </a:xfrm>
            <a:custGeom>
              <a:rect b="b" l="l" r="r" t="t"/>
              <a:pathLst>
                <a:path extrusionOk="0" h="136" w="22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8;p15"/>
            <p:cNvSpPr/>
            <p:nvPr/>
          </p:nvSpPr>
          <p:spPr>
            <a:xfrm>
              <a:off x="2597151" y="2779713"/>
              <a:ext cx="550863" cy="1978025"/>
            </a:xfrm>
            <a:custGeom>
              <a:rect b="b" l="l" r="r" t="t"/>
              <a:pathLst>
                <a:path extrusionOk="0" h="504" w="14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" name="Google Shape;9;p15"/>
            <p:cNvSpPr/>
            <p:nvPr/>
          </p:nvSpPr>
          <p:spPr>
            <a:xfrm>
              <a:off x="3175001" y="4730750"/>
              <a:ext cx="519113" cy="1209675"/>
            </a:xfrm>
            <a:custGeom>
              <a:rect b="b" l="l" r="r" t="t"/>
              <a:pathLst>
                <a:path extrusionOk="0" h="308" w="132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Google Shape;10;p15"/>
            <p:cNvSpPr/>
            <p:nvPr/>
          </p:nvSpPr>
          <p:spPr>
            <a:xfrm>
              <a:off x="3305176" y="5630863"/>
              <a:ext cx="146050" cy="309563"/>
            </a:xfrm>
            <a:custGeom>
              <a:rect b="b" l="l" r="r" t="t"/>
              <a:pathLst>
                <a:path extrusionOk="0" h="79" w="37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11;p15"/>
            <p:cNvSpPr/>
            <p:nvPr/>
          </p:nvSpPr>
          <p:spPr>
            <a:xfrm>
              <a:off x="2573338" y="2817813"/>
              <a:ext cx="700088" cy="2835275"/>
            </a:xfrm>
            <a:custGeom>
              <a:rect b="b" l="l" r="r" t="t"/>
              <a:pathLst>
                <a:path extrusionOk="0" h="722" w="178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15"/>
            <p:cNvSpPr/>
            <p:nvPr/>
          </p:nvSpPr>
          <p:spPr>
            <a:xfrm>
              <a:off x="2506663" y="285750"/>
              <a:ext cx="90488" cy="2493963"/>
            </a:xfrm>
            <a:custGeom>
              <a:rect b="b" l="l" r="r" t="t"/>
              <a:pathLst>
                <a:path extrusionOk="0" h="635" w="23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15"/>
            <p:cNvSpPr/>
            <p:nvPr/>
          </p:nvSpPr>
          <p:spPr>
            <a:xfrm>
              <a:off x="2554288" y="2598738"/>
              <a:ext cx="66675" cy="420688"/>
            </a:xfrm>
            <a:custGeom>
              <a:rect b="b" l="l" r="r" t="t"/>
              <a:pathLst>
                <a:path extrusionOk="0" h="107" w="1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15"/>
            <p:cNvSpPr/>
            <p:nvPr/>
          </p:nvSpPr>
          <p:spPr>
            <a:xfrm>
              <a:off x="3143251" y="4757738"/>
              <a:ext cx="161925" cy="873125"/>
            </a:xfrm>
            <a:custGeom>
              <a:rect b="b" l="l" r="r" t="t"/>
              <a:pathLst>
                <a:path extrusionOk="0" h="222" w="41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15"/>
            <p:cNvSpPr/>
            <p:nvPr/>
          </p:nvSpPr>
          <p:spPr>
            <a:xfrm>
              <a:off x="3148013" y="1282700"/>
              <a:ext cx="1768475" cy="3448050"/>
            </a:xfrm>
            <a:custGeom>
              <a:rect b="b" l="l" r="r" t="t"/>
              <a:pathLst>
                <a:path extrusionOk="0" h="878" w="45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15"/>
            <p:cNvSpPr/>
            <p:nvPr/>
          </p:nvSpPr>
          <p:spPr>
            <a:xfrm>
              <a:off x="3273426" y="5653088"/>
              <a:ext cx="138113" cy="287338"/>
            </a:xfrm>
            <a:custGeom>
              <a:rect b="b" l="l" r="r" t="t"/>
              <a:pathLst>
                <a:path extrusionOk="0" h="73" w="35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15"/>
            <p:cNvSpPr/>
            <p:nvPr/>
          </p:nvSpPr>
          <p:spPr>
            <a:xfrm>
              <a:off x="3143251" y="4656138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18;p15"/>
            <p:cNvSpPr/>
            <p:nvPr/>
          </p:nvSpPr>
          <p:spPr>
            <a:xfrm>
              <a:off x="3211513" y="5410200"/>
              <a:ext cx="203200" cy="530225"/>
            </a:xfrm>
            <a:custGeom>
              <a:rect b="b" l="l" r="r" t="t"/>
              <a:pathLst>
                <a:path extrusionOk="0" h="135" w="52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" name="Google Shape;19;p15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20" name="Google Shape;20;p15"/>
            <p:cNvSpPr/>
            <p:nvPr/>
          </p:nvSpPr>
          <p:spPr>
            <a:xfrm>
              <a:off x="6627813" y="194833"/>
              <a:ext cx="409575" cy="3646488"/>
            </a:xfrm>
            <a:custGeom>
              <a:rect b="b" l="l" r="r" t="t"/>
              <a:pathLst>
                <a:path extrusionOk="0" h="920" w="103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15"/>
            <p:cNvSpPr/>
            <p:nvPr/>
          </p:nvSpPr>
          <p:spPr>
            <a:xfrm>
              <a:off x="7061201" y="3771900"/>
              <a:ext cx="350838" cy="1309688"/>
            </a:xfrm>
            <a:custGeom>
              <a:rect b="b" l="l" r="r" t="t"/>
              <a:pathLst>
                <a:path extrusionOk="0" h="330" w="88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15"/>
            <p:cNvSpPr/>
            <p:nvPr/>
          </p:nvSpPr>
          <p:spPr>
            <a:xfrm>
              <a:off x="7439026" y="5053013"/>
              <a:ext cx="357188" cy="820738"/>
            </a:xfrm>
            <a:custGeom>
              <a:rect b="b" l="l" r="r" t="t"/>
              <a:pathLst>
                <a:path extrusionOk="0" h="207" w="9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3;p15"/>
            <p:cNvSpPr/>
            <p:nvPr/>
          </p:nvSpPr>
          <p:spPr>
            <a:xfrm>
              <a:off x="7037388" y="3811588"/>
              <a:ext cx="457200" cy="1852613"/>
            </a:xfrm>
            <a:custGeom>
              <a:rect b="b" l="l" r="r" t="t"/>
              <a:pathLst>
                <a:path extrusionOk="0" h="467" w="115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15"/>
            <p:cNvSpPr/>
            <p:nvPr/>
          </p:nvSpPr>
          <p:spPr>
            <a:xfrm>
              <a:off x="6992938" y="1263650"/>
              <a:ext cx="144463" cy="2508250"/>
            </a:xfrm>
            <a:custGeom>
              <a:rect b="b" l="l" r="r" t="t"/>
              <a:pathLst>
                <a:path extrusionOk="0" h="633" w="36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15"/>
            <p:cNvSpPr/>
            <p:nvPr/>
          </p:nvSpPr>
          <p:spPr>
            <a:xfrm>
              <a:off x="7526338" y="5640388"/>
              <a:ext cx="111125" cy="233363"/>
            </a:xfrm>
            <a:custGeom>
              <a:rect b="b" l="l" r="r" t="t"/>
              <a:pathLst>
                <a:path extrusionOk="0" h="59" w="28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15"/>
            <p:cNvSpPr/>
            <p:nvPr/>
          </p:nvSpPr>
          <p:spPr>
            <a:xfrm>
              <a:off x="7021513" y="3598863"/>
              <a:ext cx="68263" cy="423863"/>
            </a:xfrm>
            <a:custGeom>
              <a:rect b="b" l="l" r="r" t="t"/>
              <a:pathLst>
                <a:path extrusionOk="0" h="107" w="1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7;p15"/>
            <p:cNvSpPr/>
            <p:nvPr/>
          </p:nvSpPr>
          <p:spPr>
            <a:xfrm>
              <a:off x="7412038" y="2801938"/>
              <a:ext cx="1168400" cy="2251075"/>
            </a:xfrm>
            <a:custGeom>
              <a:rect b="b" l="l" r="r" t="t"/>
              <a:pathLst>
                <a:path extrusionOk="0" h="568" w="294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15"/>
            <p:cNvSpPr/>
            <p:nvPr/>
          </p:nvSpPr>
          <p:spPr>
            <a:xfrm>
              <a:off x="7494588" y="5664200"/>
              <a:ext cx="100013" cy="209550"/>
            </a:xfrm>
            <a:custGeom>
              <a:rect b="b" l="l" r="r" t="t"/>
              <a:pathLst>
                <a:path extrusionOk="0" h="53" w="25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15"/>
            <p:cNvSpPr/>
            <p:nvPr/>
          </p:nvSpPr>
          <p:spPr>
            <a:xfrm>
              <a:off x="7412038" y="5081588"/>
              <a:ext cx="114300" cy="558800"/>
            </a:xfrm>
            <a:custGeom>
              <a:rect b="b" l="l" r="r" t="t"/>
              <a:pathLst>
                <a:path extrusionOk="0" h="141" w="29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15"/>
            <p:cNvSpPr/>
            <p:nvPr/>
          </p:nvSpPr>
          <p:spPr>
            <a:xfrm>
              <a:off x="7412038" y="4978400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15"/>
            <p:cNvSpPr/>
            <p:nvPr/>
          </p:nvSpPr>
          <p:spPr>
            <a:xfrm>
              <a:off x="7439026" y="5434013"/>
              <a:ext cx="174625" cy="439738"/>
            </a:xfrm>
            <a:custGeom>
              <a:rect b="b" l="l" r="r" t="t"/>
              <a:pathLst>
                <a:path extrusionOk="0" h="111" w="44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2" name="Google Shape;32;p15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5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  <a:defRPr b="0" i="0" sz="3600" u="none" cap="none" strike="noStrik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15"/>
          <p:cNvSpPr txBox="1"/>
          <p:nvPr>
            <p:ph idx="1" type="body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🠶"/>
              <a:defRPr b="0" i="0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🠶"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🠶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04800" lvl="3" marL="1828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04800" lvl="5" marL="2743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04800" lvl="6" marL="3200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04800" lvl="7" marL="3657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04800" lvl="8" marL="4114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5" name="Google Shape;35;p1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6" name="Google Shape;36;p1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7" name="Google Shape;37;p15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"/>
          <p:cNvSpPr txBox="1"/>
          <p:nvPr>
            <p:ph type="title"/>
          </p:nvPr>
        </p:nvSpPr>
        <p:spPr>
          <a:xfrm>
            <a:off x="1870254" y="1672534"/>
            <a:ext cx="10100400" cy="19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C21"/>
              </a:buClr>
              <a:buSzPts val="5450"/>
              <a:buFont typeface="Century Gothic"/>
              <a:buNone/>
            </a:pPr>
            <a:r>
              <a:rPr b="1" lang="es-ES" sz="3540">
                <a:solidFill>
                  <a:srgbClr val="414C21"/>
                </a:solidFill>
              </a:rPr>
              <a:t>Sistematización de experiencias de proyectos de cooperación internacional Fase III 2023-2026</a:t>
            </a:r>
            <a:endParaRPr b="1" sz="2226">
              <a:solidFill>
                <a:srgbClr val="414C2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C21"/>
              </a:buClr>
              <a:buSzPts val="3240"/>
              <a:buFont typeface="Century Gothic"/>
              <a:buNone/>
            </a:pPr>
            <a:r>
              <a:t/>
            </a:r>
            <a:endParaRPr b="1" sz="3540">
              <a:solidFill>
                <a:srgbClr val="414C2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C21"/>
              </a:buClr>
              <a:buSzPts val="3240"/>
              <a:buFont typeface="Century Gothic"/>
              <a:buNone/>
            </a:pPr>
            <a:r>
              <a:t/>
            </a:r>
            <a:endParaRPr b="1" sz="3540">
              <a:solidFill>
                <a:srgbClr val="A65E1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C21"/>
              </a:buClr>
              <a:buSzPts val="3240"/>
              <a:buFont typeface="Century Gothic"/>
              <a:buNone/>
            </a:pPr>
            <a:r>
              <a:rPr b="1" lang="es-ES" sz="3540">
                <a:solidFill>
                  <a:srgbClr val="A65E11"/>
                </a:solidFill>
              </a:rPr>
              <a:t>FONDO CHILE</a:t>
            </a:r>
            <a:endParaRPr b="1" sz="3540">
              <a:solidFill>
                <a:srgbClr val="A65E11"/>
              </a:solidFill>
            </a:endParaRPr>
          </a:p>
        </p:txBody>
      </p:sp>
      <p:sp>
        <p:nvSpPr>
          <p:cNvPr id="165" name="Google Shape;165;p1"/>
          <p:cNvSpPr txBox="1"/>
          <p:nvPr>
            <p:ph type="title"/>
          </p:nvPr>
        </p:nvSpPr>
        <p:spPr>
          <a:xfrm>
            <a:off x="1788300" y="5799798"/>
            <a:ext cx="10100400" cy="94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C21"/>
              </a:buClr>
              <a:buSzPts val="3240"/>
              <a:buFont typeface="Century Gothic"/>
              <a:buNone/>
            </a:pPr>
            <a:r>
              <a:rPr b="1" lang="es-ES" sz="2140">
                <a:solidFill>
                  <a:srgbClr val="414C21"/>
                </a:solidFill>
              </a:rPr>
              <a:t>Secretaría Ejecutiva</a:t>
            </a:r>
            <a:endParaRPr b="1" sz="2140">
              <a:solidFill>
                <a:srgbClr val="414C2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C21"/>
              </a:buClr>
              <a:buSzPts val="3240"/>
              <a:buFont typeface="Century Gothic"/>
              <a:buNone/>
            </a:pPr>
            <a:r>
              <a:rPr b="1" lang="es-ES" sz="2140">
                <a:solidFill>
                  <a:srgbClr val="414C21"/>
                </a:solidFill>
              </a:rPr>
              <a:t>Junio 2026</a:t>
            </a:r>
            <a:br>
              <a:rPr b="1" lang="es-ES" sz="2140">
                <a:solidFill>
                  <a:srgbClr val="414C21"/>
                </a:solidFill>
              </a:rPr>
            </a:br>
            <a:br>
              <a:rPr b="1" lang="es-ES" sz="2140">
                <a:solidFill>
                  <a:srgbClr val="414C21"/>
                </a:solidFill>
              </a:rPr>
            </a:br>
            <a:endParaRPr b="1" sz="2140">
              <a:solidFill>
                <a:srgbClr val="414C2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C21"/>
              </a:buClr>
              <a:buSzPts val="3240"/>
              <a:buFont typeface="Century Gothic"/>
              <a:buNone/>
            </a:pPr>
            <a:r>
              <a:t/>
            </a:r>
            <a:endParaRPr b="1" sz="2140">
              <a:solidFill>
                <a:srgbClr val="A65E1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C21"/>
              </a:buClr>
              <a:buSzPts val="3240"/>
              <a:buFont typeface="Century Gothic"/>
              <a:buNone/>
            </a:pPr>
            <a:r>
              <a:rPr b="1" lang="es-ES" sz="2140">
                <a:solidFill>
                  <a:srgbClr val="A65E11"/>
                </a:solidFill>
              </a:rPr>
              <a:t>FONDO CHILE</a:t>
            </a:r>
            <a:endParaRPr b="1" sz="2140">
              <a:solidFill>
                <a:srgbClr val="A65E1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d1200a5896_0_8"/>
          <p:cNvSpPr txBox="1"/>
          <p:nvPr>
            <p:ph type="title"/>
          </p:nvPr>
        </p:nvSpPr>
        <p:spPr>
          <a:xfrm>
            <a:off x="1845575" y="624106"/>
            <a:ext cx="10100400" cy="7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C21"/>
              </a:buClr>
              <a:buSzPts val="3600"/>
              <a:buFont typeface="Century Gothic"/>
              <a:buNone/>
            </a:pPr>
            <a:r>
              <a:rPr b="1" lang="es-ES">
                <a:solidFill>
                  <a:srgbClr val="A65E11"/>
                </a:solidFill>
              </a:rPr>
              <a:t>FONDO CHILE</a:t>
            </a:r>
            <a:endParaRPr b="1">
              <a:solidFill>
                <a:srgbClr val="A65E11"/>
              </a:solidFill>
            </a:endParaRPr>
          </a:p>
        </p:txBody>
      </p:sp>
      <p:sp>
        <p:nvSpPr>
          <p:cNvPr id="171" name="Google Shape;171;g3d1200a5896_0_8"/>
          <p:cNvSpPr txBox="1"/>
          <p:nvPr/>
        </p:nvSpPr>
        <p:spPr>
          <a:xfrm>
            <a:off x="1845575" y="1506975"/>
            <a:ext cx="10142400" cy="497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 Fondo Chile es una iniciativa de cooperación internacional que surge como </a:t>
            </a:r>
            <a:r>
              <a:rPr b="1" i="0" lang="es-ES" sz="1800" u="none" cap="none" strike="noStrike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una decisión </a:t>
            </a: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</a:t>
            </a:r>
            <a:r>
              <a:rPr b="1" i="0" lang="es-ES" sz="1800" u="none" cap="none" strike="noStrike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 Estado de Chile el año 2011, en señal de su compromiso de colaboración y solidaridad con otros Estados. Así </a:t>
            </a: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como Chile recibe cooperación, también la brinda. Esta experiencia se entiende como un fondo bilateral de cooperación.</a:t>
            </a:r>
            <a:endParaRPr b="1" i="0" sz="1800" u="none" cap="none" strike="noStrike">
              <a:solidFill>
                <a:srgbClr val="414C2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414C2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Este espacio amplía </a:t>
            </a:r>
            <a:r>
              <a:rPr b="1" i="0" lang="es-ES" sz="1800" u="none" cap="none" strike="noStrike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 fortalece los mecanismos de cooperación exis</a:t>
            </a: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tentes en Chile de manera innovadora, abriendo un espacio permanente de participación a organismos de la sociedad civil de Chile como actor de cooperación. </a:t>
            </a:r>
            <a:endParaRPr b="1" i="0" sz="1800" u="none" cap="none" strike="noStrike">
              <a:solidFill>
                <a:srgbClr val="414C2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414C2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Durante 15 años, </a:t>
            </a: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otros países de la región y también de África, han atendido problemáticas sociales acompañados de equipos e institucionalidad chilena, en un ejercicio </a:t>
            </a:r>
            <a:r>
              <a:rPr b="1" i="0" lang="es-ES" sz="1800" u="none" cap="none" strike="noStrike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horizontal de trabajo, en base a </a:t>
            </a: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</a:t>
            </a:r>
            <a:r>
              <a:rPr b="1" i="0" lang="es-ES" sz="1800" u="none" cap="none" strike="noStrike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experiencia </a:t>
            </a: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 ésta última</a:t>
            </a:r>
            <a:r>
              <a:rPr b="1" i="0" lang="es-ES" sz="1800" u="none" cap="none" strike="noStrike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</a:t>
            </a:r>
            <a:r>
              <a:rPr b="1" i="0" lang="es-ES" sz="1800" u="none" cap="none" strike="noStrike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sistencia técnica es lo que cara</a:t>
            </a: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cteriza a los proyectos de cooperación promovidos por el Fondo Chile,</a:t>
            </a:r>
            <a:r>
              <a:rPr b="1" i="0" lang="es-ES" sz="1800" u="none" cap="none" strike="noStrike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con especial cuidado en </a:t>
            </a: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su </a:t>
            </a:r>
            <a:r>
              <a:rPr b="1" i="0" lang="es-ES" sz="1800" u="none" cap="none" strike="noStrike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soste</a:t>
            </a: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nibilidad</a:t>
            </a:r>
            <a:r>
              <a:rPr b="1" i="0" lang="es-ES" sz="1800" u="none" cap="none" strike="noStrike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b="0" i="0" sz="1800" u="none" cap="none" strike="noStrike">
              <a:solidFill>
                <a:srgbClr val="414C2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d1c1865e59_0_0"/>
          <p:cNvSpPr txBox="1"/>
          <p:nvPr>
            <p:ph type="title"/>
          </p:nvPr>
        </p:nvSpPr>
        <p:spPr>
          <a:xfrm>
            <a:off x="1845579" y="624109"/>
            <a:ext cx="10100400" cy="19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C21"/>
              </a:buClr>
              <a:buSzPts val="3600"/>
              <a:buFont typeface="Century Gothic"/>
              <a:buNone/>
            </a:pPr>
            <a:r>
              <a:rPr b="1" lang="es-ES">
                <a:solidFill>
                  <a:srgbClr val="A65E11"/>
                </a:solidFill>
              </a:rPr>
              <a:t>FONDO CHILE</a:t>
            </a:r>
            <a:endParaRPr b="1">
              <a:solidFill>
                <a:srgbClr val="A65E11"/>
              </a:solidFill>
            </a:endParaRPr>
          </a:p>
        </p:txBody>
      </p:sp>
      <p:sp>
        <p:nvSpPr>
          <p:cNvPr id="177" name="Google Shape;177;g3d1c1865e59_0_0"/>
          <p:cNvSpPr txBox="1"/>
          <p:nvPr/>
        </p:nvSpPr>
        <p:spPr>
          <a:xfrm>
            <a:off x="1912700" y="1667725"/>
            <a:ext cx="10142400" cy="497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Los proyectos que acompaña el equipo del Fondo Chile y a los cuales entrega </a:t>
            </a: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financiamiento</a:t>
            </a: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son </a:t>
            </a:r>
            <a:r>
              <a:rPr b="1" i="0" lang="es-ES" sz="1800" u="none" cap="none" strike="noStrike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adjudicados</a:t>
            </a: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en </a:t>
            </a:r>
            <a:r>
              <a:rPr b="1" i="0" lang="es-ES" sz="1800" u="none" cap="none" strike="noStrike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convocatorias, en los que la institucionalidad interesada postula con su propuesta, la que es evaluada técnicamente en base a criterios declarados en las propias bases. De esta </a:t>
            </a: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manera tanto las entidades adjudicadas como las que no, reciben una retroalimentación de su postulación de manera de conocer las brechas existentes respecto de los criterios del Fondo Chile.</a:t>
            </a:r>
            <a:endParaRPr b="1" i="0" sz="1800" u="none" cap="none" strike="noStrike">
              <a:solidFill>
                <a:srgbClr val="414C2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b="1" i="0" sz="1800" u="none" cap="none" strike="noStrike">
              <a:solidFill>
                <a:srgbClr val="414C2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 esta manera el Fondo Chile ha trabajado con decenas de instituciones </a:t>
            </a: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 la sociedad civil, de educación superior y </a:t>
            </a: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públicas, tendiendo un </a:t>
            </a:r>
            <a:r>
              <a:rPr b="1" i="0" lang="es-ES" sz="1800" u="none" cap="none" strike="noStrike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puente entre estas instituciones y una política de Estado de Chile.</a:t>
            </a:r>
            <a:endParaRPr b="1" sz="1800">
              <a:solidFill>
                <a:srgbClr val="414C2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414C2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</a:t>
            </a: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 Fondo además de brindar asistencia técnica mediante proyectos de cooperación ha contribuido también con ayudas para fines humanitarios.</a:t>
            </a:r>
            <a:endParaRPr b="1" sz="1800">
              <a:solidFill>
                <a:srgbClr val="414C2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414C2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d7eccda5ca_0_0"/>
          <p:cNvSpPr txBox="1"/>
          <p:nvPr>
            <p:ph type="title"/>
          </p:nvPr>
        </p:nvSpPr>
        <p:spPr>
          <a:xfrm>
            <a:off x="1845579" y="624109"/>
            <a:ext cx="10100400" cy="19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C21"/>
              </a:buClr>
              <a:buSzPts val="3600"/>
              <a:buFont typeface="Century Gothic"/>
              <a:buNone/>
            </a:pPr>
            <a:r>
              <a:rPr b="1" lang="es-ES">
                <a:solidFill>
                  <a:srgbClr val="A65E11"/>
                </a:solidFill>
              </a:rPr>
              <a:t>FONDO CHILE</a:t>
            </a:r>
            <a:endParaRPr b="1">
              <a:solidFill>
                <a:srgbClr val="A65E11"/>
              </a:solidFill>
            </a:endParaRPr>
          </a:p>
        </p:txBody>
      </p:sp>
      <p:sp>
        <p:nvSpPr>
          <p:cNvPr id="183" name="Google Shape;183;g3d7eccda5ca_0_0"/>
          <p:cNvSpPr txBox="1"/>
          <p:nvPr/>
        </p:nvSpPr>
        <p:spPr>
          <a:xfrm>
            <a:off x="1912700" y="1865073"/>
            <a:ext cx="10142400" cy="47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Las experiencias que </a:t>
            </a:r>
            <a:r>
              <a:rPr b="1" i="0" lang="es-ES" sz="1800" u="none" cap="none" strike="noStrike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 presentan tiene como objeto sistematizar proyectos de cooperación desde la perspectiva de los aprendizajes obtenidos durante su implementación, dejándolos a disposición de quien los requiera.</a:t>
            </a:r>
            <a:endParaRPr b="1" i="0" sz="1800" u="none" cap="none" strike="noStrike">
              <a:solidFill>
                <a:srgbClr val="414C2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414C2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rgbClr val="414C2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 han tomado proyectos adjudicados en el período 2023 - 2027, correspondientes a la Fase III del Fondo Chile. </a:t>
            </a:r>
            <a:endParaRPr b="1" sz="1800">
              <a:solidFill>
                <a:srgbClr val="414C2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414C2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g3f0a167005c_0_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41900" y="2010975"/>
            <a:ext cx="8473650" cy="243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Espiral">
  <a:themeElements>
    <a:clrScheme name="Wisp">
      <a:dk1>
        <a:srgbClr val="000000"/>
      </a:dk1>
      <a:lt1>
        <a:srgbClr val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2026-01-21T18:13:26Z</dcterms:created>
  <dc:creator>Carla Romo Labisch</dc:creator>
</cp:coreProperties>
</file>